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sldIdLst>
    <p:sldId id="259" r:id="rId2"/>
    <p:sldId id="326" r:id="rId3"/>
    <p:sldId id="322" r:id="rId4"/>
    <p:sldId id="258" r:id="rId5"/>
    <p:sldId id="301" r:id="rId6"/>
    <p:sldId id="302" r:id="rId7"/>
    <p:sldId id="261" r:id="rId8"/>
    <p:sldId id="262" r:id="rId9"/>
    <p:sldId id="263" r:id="rId10"/>
    <p:sldId id="264" r:id="rId11"/>
    <p:sldId id="303" r:id="rId12"/>
    <p:sldId id="268" r:id="rId13"/>
    <p:sldId id="304" r:id="rId14"/>
    <p:sldId id="305" r:id="rId15"/>
    <p:sldId id="306" r:id="rId16"/>
    <p:sldId id="309" r:id="rId17"/>
    <p:sldId id="308" r:id="rId18"/>
    <p:sldId id="307"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265" r:id="rId32"/>
    <p:sldId id="323" r:id="rId33"/>
    <p:sldId id="324" r:id="rId34"/>
    <p:sldId id="325" r:id="rId35"/>
    <p:sldId id="27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autoAdjust="0"/>
  </p:normalViewPr>
  <p:slideViewPr>
    <p:cSldViewPr snapToGrid="0">
      <p:cViewPr varScale="1">
        <p:scale>
          <a:sx n="85" d="100"/>
          <a:sy n="85" d="100"/>
        </p:scale>
        <p:origin x="427" y="62"/>
      </p:cViewPr>
      <p:guideLst>
        <p:guide orient="horz" pos="2160"/>
        <p:guide pos="3840"/>
      </p:guideLst>
    </p:cSldViewPr>
  </p:slideViewPr>
  <p:outlineViewPr>
    <p:cViewPr>
      <p:scale>
        <a:sx n="33" d="100"/>
        <a:sy n="33" d="100"/>
      </p:scale>
      <p:origin x="30" y="56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26002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2330149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62109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3519743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805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22249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14190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404873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2445212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265573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2919112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103729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1501176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1598610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116129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78946A-2E5F-4E68-8AF3-320F21DE1728}" type="datetimeFigureOut">
              <a:rPr lang="en-IN" smtClean="0"/>
              <a:pPr/>
              <a:t>24-03-2025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8760038-E671-4810-9759-73C867072572}" type="slidenum">
              <a:rPr lang="en-IN" smtClean="0"/>
              <a:pPr/>
              <a:t>‹#›</a:t>
            </a:fld>
            <a:endParaRPr lang="en-IN"/>
          </a:p>
        </p:txBody>
      </p:sp>
    </p:spTree>
    <p:extLst>
      <p:ext uri="{BB962C8B-B14F-4D97-AF65-F5344CB8AC3E}">
        <p14:creationId xmlns:p14="http://schemas.microsoft.com/office/powerpoint/2010/main" val="743971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78946A-2E5F-4E68-8AF3-320F21DE1728}" type="datetimeFigureOut">
              <a:rPr lang="en-IN" smtClean="0"/>
              <a:pPr/>
              <a:t>24-03-2025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8760038-E671-4810-9759-73C867072572}" type="slidenum">
              <a:rPr lang="en-IN" smtClean="0"/>
              <a:pPr/>
              <a:t>‹#›</a:t>
            </a:fld>
            <a:endParaRPr lang="en-IN"/>
          </a:p>
        </p:txBody>
      </p:sp>
    </p:spTree>
    <p:extLst>
      <p:ext uri="{BB962C8B-B14F-4D97-AF65-F5344CB8AC3E}">
        <p14:creationId xmlns:p14="http://schemas.microsoft.com/office/powerpoint/2010/main" val="2689437457"/>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8A9A-E557-5888-2BF1-1A8C938956FA}"/>
              </a:ext>
            </a:extLst>
          </p:cNvPr>
          <p:cNvSpPr>
            <a:spLocks noGrp="1"/>
          </p:cNvSpPr>
          <p:nvPr>
            <p:ph type="title"/>
          </p:nvPr>
        </p:nvSpPr>
        <p:spPr>
          <a:xfrm>
            <a:off x="516602" y="284916"/>
            <a:ext cx="10515600" cy="3067049"/>
          </a:xfrm>
        </p:spPr>
        <p:txBody>
          <a:bodyPr>
            <a:noAutofit/>
          </a:bodyPr>
          <a:lstStyle/>
          <a:p>
            <a:pPr marL="149225" marR="151130" algn="ctr">
              <a:lnSpc>
                <a:spcPct val="108000"/>
              </a:lnSpc>
              <a:spcBef>
                <a:spcPts val="120"/>
              </a:spcBef>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UGC(AUTONOMOUS)</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 </a:t>
            </a:r>
            <a:r>
              <a:rPr lang="en-IN" sz="2000" b="1" dirty="0">
                <a:solidFill>
                  <a:srgbClr val="00B050"/>
                </a:solidFill>
                <a:latin typeface="Times New Roman" panose="02020603050405020304" pitchFamily="18" charset="0"/>
                <a:cs typeface="Times New Roman" panose="02020603050405020304" pitchFamily="18" charset="0"/>
              </a:rPr>
              <a:t>Major Project On</a:t>
            </a:r>
            <a:br>
              <a:rPr lang="en-IN" sz="2500" b="1" dirty="0">
                <a:solidFill>
                  <a:srgbClr val="FF0000"/>
                </a:solidFill>
                <a:latin typeface="Times New Roman" panose="02020603050405020304" pitchFamily="18" charset="0"/>
                <a:cs typeface="Times New Roman" panose="02020603050405020304" pitchFamily="18" charset="0"/>
              </a:rPr>
            </a:br>
            <a:r>
              <a:rPr lang="en-IN" sz="500" b="1" dirty="0">
                <a:solidFill>
                  <a:srgbClr val="FF0000"/>
                </a:solidFill>
                <a:latin typeface="Times New Roman" panose="02020603050405020304" pitchFamily="18" charset="0"/>
                <a:cs typeface="Times New Roman" panose="02020603050405020304" pitchFamily="18" charset="0"/>
              </a:rPr>
              <a:t> </a:t>
            </a:r>
            <a:br>
              <a:rPr lang="en-IN" sz="2500" b="1" dirty="0">
                <a:solidFill>
                  <a:srgbClr val="FF0000"/>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 </a:t>
            </a:r>
            <a:r>
              <a:rPr lang="en-IN" sz="3200" b="1" kern="1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TWO FACTOR AUTHENTICATION VOTING SYSTEM</a:t>
            </a:r>
            <a:br>
              <a:rPr lang="en-IN" sz="2400" b="1" kern="100" dirty="0">
                <a:solidFill>
                  <a:srgbClr val="002060"/>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US" sz="1800" b="1" kern="100" dirty="0">
                <a:solidFill>
                  <a:srgbClr val="002060"/>
                </a:solidFill>
                <a:effectLst/>
                <a:latin typeface="Calibri Light" panose="020F0302020204030204" pitchFamily="34" charset="0"/>
                <a:ea typeface="等线 Light" panose="020B0503020204020204" pitchFamily="2" charset="-122"/>
                <a:cs typeface="Times New Roman" panose="02020603050405020304" pitchFamily="18" charset="0"/>
              </a:rPr>
            </a:br>
            <a:br>
              <a:rPr lang="en-US" sz="1800" b="1" dirty="0">
                <a:solidFill>
                  <a:schemeClr val="tx1"/>
                </a:solidFill>
                <a:effectLst/>
                <a:latin typeface="Times New Roman" panose="02020603050405020304" pitchFamily="18" charset="0"/>
                <a:ea typeface="Times New Roman" panose="02020603050405020304" pitchFamily="18" charset="0"/>
              </a:rPr>
            </a:br>
            <a:br>
              <a:rPr lang="en-US" sz="1800" b="1" dirty="0">
                <a:solidFill>
                  <a:schemeClr val="tx1"/>
                </a:solidFill>
                <a:effectLst/>
                <a:latin typeface="Times New Roman" panose="02020603050405020304" pitchFamily="18" charset="0"/>
                <a:ea typeface="Times New Roman" panose="02020603050405020304" pitchFamily="18" charset="0"/>
              </a:rPr>
            </a:br>
            <a:r>
              <a:rPr lang="en-US" sz="2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BATCH NO : 05</a:t>
            </a:r>
            <a:br>
              <a:rPr lang="en-US" sz="2800" dirty="0">
                <a:solidFill>
                  <a:srgbClr val="FF0000"/>
                </a:solidFill>
                <a:effectLst/>
                <a:latin typeface="Algerian" panose="04020705040A02060702" pitchFamily="82" charset="0"/>
                <a:ea typeface="Times New Roman" panose="02020603050405020304" pitchFamily="18" charset="0"/>
              </a:rPr>
            </a:br>
            <a:endParaRPr lang="en-IN" sz="2500" dirty="0">
              <a:solidFill>
                <a:schemeClr val="tx1"/>
              </a:solidFill>
              <a:latin typeface="Century" panose="02040604050505020304" pitchFamily="18" charset="0"/>
            </a:endParaRPr>
          </a:p>
        </p:txBody>
      </p:sp>
      <p:sp>
        <p:nvSpPr>
          <p:cNvPr id="3" name="Content Placeholder 2">
            <a:extLst>
              <a:ext uri="{FF2B5EF4-FFF2-40B4-BE49-F238E27FC236}">
                <a16:creationId xmlns:a16="http://schemas.microsoft.com/office/drawing/2014/main" id="{ABCB301D-62E8-90EB-09F6-14A57C020EE4}"/>
              </a:ext>
            </a:extLst>
          </p:cNvPr>
          <p:cNvSpPr>
            <a:spLocks noGrp="1"/>
          </p:cNvSpPr>
          <p:nvPr>
            <p:ph idx="1"/>
          </p:nvPr>
        </p:nvSpPr>
        <p:spPr>
          <a:xfrm>
            <a:off x="6006354" y="4830062"/>
            <a:ext cx="5855902" cy="1492888"/>
          </a:xfrm>
        </p:spPr>
        <p:txBody>
          <a:bodyPr>
            <a:noAutofit/>
          </a:bodyPr>
          <a:lstStyle/>
          <a:p>
            <a:pPr marL="69850" indent="0" algn="ctr">
              <a:spcBef>
                <a:spcPts val="600"/>
              </a:spcBef>
              <a:spcAft>
                <a:spcPts val="0"/>
              </a:spcAft>
              <a:buNone/>
              <a:tabLst>
                <a:tab pos="4675505" algn="l"/>
              </a:tabLst>
            </a:pP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BATCH MEMBERS:</a:t>
            </a:r>
          </a:p>
          <a:p>
            <a:pPr marL="69850" indent="0" algn="ctr">
              <a:spcBef>
                <a:spcPts val="600"/>
              </a:spcBef>
              <a:spcAft>
                <a:spcPts val="0"/>
              </a:spcAft>
              <a:buNone/>
              <a:tabLst>
                <a:tab pos="4675505" algn="l"/>
              </a:tabLst>
            </a:pPr>
            <a:r>
              <a:rPr lang="en-US" sz="2000" dirty="0">
                <a:solidFill>
                  <a:schemeClr val="tx1"/>
                </a:solidFill>
                <a:latin typeface="Bahnschrift SemiBold" panose="020B0502040204020203" pitchFamily="34" charset="0"/>
                <a:ea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T.Sai</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Prasanna</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217R1A0559</a:t>
            </a: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V.Sai</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Prathap</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217R1A0564</a:t>
            </a: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69900" lvl="1" indent="0" algn="ctr">
              <a:spcBef>
                <a:spcPts val="600"/>
              </a:spcBef>
              <a:buNone/>
              <a:tabLst>
                <a:tab pos="4675505" algn="l"/>
              </a:tabLst>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49860" indent="0" algn="ctr">
              <a:spcBef>
                <a:spcPts val="950"/>
              </a:spcBef>
              <a:spcAft>
                <a:spcPts val="0"/>
              </a:spcAft>
              <a:buNone/>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sz="2000" dirty="0"/>
          </a:p>
        </p:txBody>
      </p:sp>
      <p:pic>
        <p:nvPicPr>
          <p:cNvPr id="4" name="Picture 3" descr="CMRGI Logo New2">
            <a:extLst>
              <a:ext uri="{FF2B5EF4-FFF2-40B4-BE49-F238E27FC236}">
                <a16:creationId xmlns:a16="http://schemas.microsoft.com/office/drawing/2014/main" id="{CA984E1E-BB42-E940-C86F-467F7EF751DB}"/>
              </a:ext>
            </a:extLst>
          </p:cNvPr>
          <p:cNvPicPr/>
          <p:nvPr/>
        </p:nvPicPr>
        <p:blipFill>
          <a:blip r:embed="rId2"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a:extLst>
              <a:ext uri="{FF2B5EF4-FFF2-40B4-BE49-F238E27FC236}">
                <a16:creationId xmlns:a16="http://schemas.microsoft.com/office/drawing/2014/main" id="{212BFCE0-724F-CB55-332D-3F851B534633}"/>
              </a:ext>
            </a:extLst>
          </p:cNvPr>
          <p:cNvPicPr/>
          <p:nvPr/>
        </p:nvPicPr>
        <p:blipFill>
          <a:blip r:embed="rId3" cstate="print"/>
          <a:srcRect/>
          <a:stretch>
            <a:fillRect/>
          </a:stretch>
        </p:blipFill>
        <p:spPr bwMode="auto">
          <a:xfrm>
            <a:off x="10710874" y="145252"/>
            <a:ext cx="1285852" cy="1071546"/>
          </a:xfrm>
          <a:prstGeom prst="rect">
            <a:avLst/>
          </a:prstGeom>
          <a:noFill/>
          <a:ln w="9525">
            <a:noFill/>
            <a:miter lim="800000"/>
            <a:headEnd/>
            <a:tailEnd/>
          </a:ln>
        </p:spPr>
      </p:pic>
      <p:sp>
        <p:nvSpPr>
          <p:cNvPr id="7" name="TextBox 6">
            <a:extLst>
              <a:ext uri="{FF2B5EF4-FFF2-40B4-BE49-F238E27FC236}">
                <a16:creationId xmlns:a16="http://schemas.microsoft.com/office/drawing/2014/main" id="{47FFEC09-4CA7-5876-858F-F05B1A41CAC3}"/>
              </a:ext>
            </a:extLst>
          </p:cNvPr>
          <p:cNvSpPr txBox="1"/>
          <p:nvPr/>
        </p:nvSpPr>
        <p:spPr>
          <a:xfrm>
            <a:off x="1102659" y="4949785"/>
            <a:ext cx="5943600" cy="1908215"/>
          </a:xfrm>
          <a:prstGeom prst="rect">
            <a:avLst/>
          </a:prstGeom>
          <a:noFill/>
        </p:spPr>
        <p:txBody>
          <a:bodyPr wrap="square" rtlCol="0">
            <a:spAutoFit/>
          </a:bodyPr>
          <a:lstStyle/>
          <a:p>
            <a:r>
              <a:rPr lang="en-IN" sz="2000" b="1" dirty="0">
                <a:solidFill>
                  <a:srgbClr val="FF0000"/>
                </a:solidFill>
                <a:latin typeface="Times New Roman" panose="02020603050405020304" pitchFamily="18" charset="0"/>
                <a:cs typeface="Times New Roman" panose="02020603050405020304" pitchFamily="18" charset="0"/>
              </a:rPr>
              <a:t>PROJECT GUIDE:</a:t>
            </a:r>
          </a:p>
          <a:p>
            <a:r>
              <a:rPr lang="en-IN" sz="2000" dirty="0" err="1">
                <a:latin typeface="Times New Roman" panose="02020603050405020304" pitchFamily="18" charset="0"/>
                <a:cs typeface="Times New Roman" panose="02020603050405020304" pitchFamily="18" charset="0"/>
              </a:rPr>
              <a:t>Mrs.G.Kalpana</a:t>
            </a:r>
            <a:r>
              <a:rPr lang="en-IN" sz="2000" dirty="0">
                <a:latin typeface="Times New Roman" panose="02020603050405020304" pitchFamily="18" charset="0"/>
                <a:cs typeface="Times New Roman" panose="02020603050405020304" pitchFamily="18" charset="0"/>
              </a:rPr>
              <a:t> Devi</a:t>
            </a:r>
          </a:p>
          <a:p>
            <a:r>
              <a:rPr lang="en-IN" sz="2000" dirty="0">
                <a:latin typeface="Times New Roman" panose="02020603050405020304" pitchFamily="18" charset="0"/>
                <a:cs typeface="Times New Roman" panose="02020603050405020304" pitchFamily="18" charset="0"/>
              </a:rPr>
              <a:t>Assistant </a:t>
            </a:r>
            <a:r>
              <a:rPr lang="en-IN" sz="2000" dirty="0" err="1">
                <a:latin typeface="Times New Roman" panose="02020603050405020304" pitchFamily="18" charset="0"/>
                <a:cs typeface="Times New Roman" panose="02020603050405020304" pitchFamily="18" charset="0"/>
              </a:rPr>
              <a:t>Professor,CSE</a:t>
            </a:r>
            <a:r>
              <a:rPr lang="en-IN" sz="2000" dirty="0">
                <a:latin typeface="Times New Roman" panose="02020603050405020304" pitchFamily="18" charset="0"/>
                <a:cs typeface="Times New Roman" panose="02020603050405020304" pitchFamily="18" charset="0"/>
              </a:rPr>
              <a:t> Department</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8741867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A7FE-28F0-644E-A87E-08A8AEF4CDA2}"/>
              </a:ext>
            </a:extLst>
          </p:cNvPr>
          <p:cNvSpPr>
            <a:spLocks noGrp="1"/>
          </p:cNvSpPr>
          <p:nvPr>
            <p:ph type="title"/>
          </p:nvPr>
        </p:nvSpPr>
        <p:spPr>
          <a:xfrm>
            <a:off x="0" y="343611"/>
            <a:ext cx="11663082" cy="1325563"/>
          </a:xfrm>
        </p:spPr>
        <p:txBody>
          <a:bodyPr>
            <a:normAutofit/>
          </a:bodyPr>
          <a:lstStyle/>
          <a:p>
            <a:pPr algn="ctr"/>
            <a:r>
              <a:rPr lang="en-US" sz="4000" dirty="0">
                <a:latin typeface="Algerian" panose="04020705040A02060702" pitchFamily="82" charset="0"/>
              </a:rPr>
              <a:t>                 </a:t>
            </a:r>
            <a:r>
              <a:rPr lang="en-US" sz="4000" b="1" dirty="0">
                <a:latin typeface="Times New Roman" panose="02020603050405020304" pitchFamily="18" charset="0"/>
                <a:cs typeface="Times New Roman" panose="02020603050405020304" pitchFamily="18" charset="0"/>
              </a:rPr>
              <a:t>REQUIREMENTS SPECIFICATION</a:t>
            </a:r>
          </a:p>
        </p:txBody>
      </p:sp>
      <p:sp>
        <p:nvSpPr>
          <p:cNvPr id="5" name="Content Placeholder 4">
            <a:extLst>
              <a:ext uri="{FF2B5EF4-FFF2-40B4-BE49-F238E27FC236}">
                <a16:creationId xmlns:a16="http://schemas.microsoft.com/office/drawing/2014/main" id="{C0E6F1FF-4F4C-D1C1-834E-A6CE38DE4649}"/>
              </a:ext>
            </a:extLst>
          </p:cNvPr>
          <p:cNvSpPr>
            <a:spLocks noGrp="1"/>
          </p:cNvSpPr>
          <p:nvPr>
            <p:ph idx="1"/>
          </p:nvPr>
        </p:nvSpPr>
        <p:spPr>
          <a:xfrm>
            <a:off x="1933782" y="1793858"/>
            <a:ext cx="5273842" cy="5222793"/>
          </a:xfrm>
        </p:spPr>
        <p:txBody>
          <a:bodyPr>
            <a:normAutofit/>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HARDWARE REQUIREMENTS :</a:t>
            </a:r>
          </a:p>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Processor         :    </a:t>
            </a:r>
            <a:r>
              <a:rPr lang="en-US" sz="2000" dirty="0">
                <a:solidFill>
                  <a:schemeClr val="tx1"/>
                </a:solidFill>
                <a:latin typeface="Times New Roman" panose="02020603050405020304" pitchFamily="18" charset="0"/>
                <a:cs typeface="Times New Roman" panose="02020603050405020304" pitchFamily="18" charset="0"/>
              </a:rPr>
              <a:t>i5 </a:t>
            </a:r>
          </a:p>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Hard disk        :    </a:t>
            </a:r>
            <a:r>
              <a:rPr lang="en-US" sz="2000" dirty="0">
                <a:solidFill>
                  <a:schemeClr val="tx1"/>
                </a:solidFill>
                <a:latin typeface="Times New Roman" panose="02020603050405020304" pitchFamily="18" charset="0"/>
                <a:cs typeface="Times New Roman" panose="02020603050405020304" pitchFamily="18" charset="0"/>
              </a:rPr>
              <a:t>minimum of 20 GB</a:t>
            </a:r>
          </a:p>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RAM                :    </a:t>
            </a:r>
            <a:r>
              <a:rPr lang="en-US" sz="2000" dirty="0">
                <a:solidFill>
                  <a:schemeClr val="tx1"/>
                </a:solidFill>
                <a:latin typeface="Times New Roman" panose="02020603050405020304" pitchFamily="18" charset="0"/>
                <a:cs typeface="Times New Roman" panose="02020603050405020304" pitchFamily="18" charset="0"/>
              </a:rPr>
              <a:t>minimum of 4 GB</a:t>
            </a:r>
          </a:p>
        </p:txBody>
      </p:sp>
      <p:pic>
        <p:nvPicPr>
          <p:cNvPr id="1026" name="Picture 2" descr="Hardware vs. Software Development: Similarities and Differences">
            <a:extLst>
              <a:ext uri="{FF2B5EF4-FFF2-40B4-BE49-F238E27FC236}">
                <a16:creationId xmlns:a16="http://schemas.microsoft.com/office/drawing/2014/main" id="{0C8464CA-EA2E-C75F-D854-8C2BD1FD33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0337" y="468295"/>
            <a:ext cx="7407770" cy="572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734740-F04C-FD0C-2A76-786FD3DC9796}"/>
              </a:ext>
            </a:extLst>
          </p:cNvPr>
          <p:cNvSpPr>
            <a:spLocks noGrp="1"/>
          </p:cNvSpPr>
          <p:nvPr>
            <p:ph idx="1"/>
          </p:nvPr>
        </p:nvSpPr>
        <p:spPr>
          <a:xfrm>
            <a:off x="2078223" y="1237129"/>
            <a:ext cx="8915400" cy="3777622"/>
          </a:xfrm>
        </p:spPr>
        <p:txBody>
          <a:bodyPr/>
          <a:lstStyle/>
          <a:p>
            <a:pPr marL="0" indent="0">
              <a:buNone/>
            </a:pPr>
            <a:r>
              <a:rPr lang="en-IN" sz="3600" b="1" dirty="0">
                <a:solidFill>
                  <a:schemeClr val="tx1"/>
                </a:solidFill>
                <a:latin typeface="Times New Roman" panose="02020603050405020304" pitchFamily="18" charset="0"/>
                <a:cs typeface="Times New Roman" panose="02020603050405020304" pitchFamily="18" charset="0"/>
              </a:rPr>
              <a:t>SOFTWARE REQUIREMENTS :</a:t>
            </a:r>
          </a:p>
          <a:p>
            <a:pPr>
              <a:lnSpc>
                <a:spcPct val="15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Operating System    :     </a:t>
            </a:r>
            <a:r>
              <a:rPr lang="en-IN" sz="1800" dirty="0">
                <a:solidFill>
                  <a:schemeClr val="tx1"/>
                </a:solidFill>
                <a:latin typeface="Times New Roman" panose="02020603050405020304" pitchFamily="18" charset="0"/>
                <a:cs typeface="Times New Roman" panose="02020603050405020304" pitchFamily="18" charset="0"/>
              </a:rPr>
              <a:t>Windows 10</a:t>
            </a:r>
          </a:p>
          <a:p>
            <a:pPr>
              <a:lnSpc>
                <a:spcPct val="15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Coding Language    :     </a:t>
            </a:r>
            <a:r>
              <a:rPr lang="en-IN" sz="1800" dirty="0">
                <a:solidFill>
                  <a:schemeClr val="tx1"/>
                </a:solidFill>
                <a:latin typeface="Times New Roman" panose="02020603050405020304" pitchFamily="18" charset="0"/>
                <a:cs typeface="Times New Roman" panose="02020603050405020304" pitchFamily="18" charset="0"/>
              </a:rPr>
              <a:t>Python 3.7v</a:t>
            </a:r>
          </a:p>
          <a:p>
            <a:pPr lvl="0" algn="just">
              <a:lnSpc>
                <a:spcPct val="150000"/>
              </a:lnSpc>
              <a:spcAft>
                <a:spcPts val="800"/>
              </a:spcAft>
              <a:buFont typeface="Wingdings" panose="05000000000000000000" pitchFamily="2" charset="2"/>
              <a:buChar char="Ø"/>
              <a:tabLst>
                <a:tab pos="45720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Front-End</a:t>
            </a: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800"/>
              </a:spcAft>
              <a:buFont typeface="Wingdings" panose="05000000000000000000" pitchFamily="2" charset="2"/>
              <a:buChar char="Ø"/>
              <a:tabLst>
                <a:tab pos="45720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Back-End	</a:t>
            </a: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Django-ORM</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800"/>
              </a:spcAft>
              <a:buFont typeface="Wingdings" panose="05000000000000000000" pitchFamily="2" charset="2"/>
              <a:buChar char="Ø"/>
              <a:tabLst>
                <a:tab pos="45720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Designing	</a:t>
            </a: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Html, </a:t>
            </a:r>
            <a:r>
              <a:rPr lang="en-US" sz="18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css</a:t>
            </a: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5258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B2F1-C4EB-DA55-D08D-B31EF0E0369E}"/>
              </a:ext>
            </a:extLst>
          </p:cNvPr>
          <p:cNvSpPr>
            <a:spLocks noGrp="1"/>
          </p:cNvSpPr>
          <p:nvPr>
            <p:ph type="title"/>
          </p:nvPr>
        </p:nvSpPr>
        <p:spPr>
          <a:xfrm>
            <a:off x="729673" y="371416"/>
            <a:ext cx="8911687" cy="1280890"/>
          </a:xfrm>
        </p:spPr>
        <p:txBody>
          <a:bodyPr>
            <a:normAutofit/>
          </a:bodyPr>
          <a:lstStyle/>
          <a:p>
            <a:pPr algn="ctr"/>
            <a:r>
              <a:rPr lang="en-US" sz="4000" dirty="0">
                <a:latin typeface="Algerian" panose="04020705040A02060702" pitchFamily="82" charset="0"/>
              </a:rPr>
              <a:t>            </a:t>
            </a:r>
            <a:r>
              <a:rPr lang="en-US" sz="4000" b="1" dirty="0">
                <a:latin typeface="Times New Roman" panose="02020603050405020304" pitchFamily="18" charset="0"/>
                <a:cs typeface="Times New Roman" panose="02020603050405020304" pitchFamily="18" charset="0"/>
              </a:rPr>
              <a:t>NOVELTY</a:t>
            </a:r>
            <a:endParaRPr lang="en-IN" sz="40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F1141C0-22DF-43FD-05B1-81341293FB28}"/>
              </a:ext>
            </a:extLst>
          </p:cNvPr>
          <p:cNvSpPr>
            <a:spLocks noGrp="1"/>
          </p:cNvSpPr>
          <p:nvPr>
            <p:ph idx="1"/>
          </p:nvPr>
        </p:nvSpPr>
        <p:spPr>
          <a:xfrm>
            <a:off x="1858233" y="1407459"/>
            <a:ext cx="9604094" cy="4754775"/>
          </a:xfrm>
        </p:spPr>
        <p:txBody>
          <a:bodyPr>
            <a:normAutofit/>
          </a:bodyPr>
          <a:lstStyle/>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Leverages blockchain technology for a decentralized, immutable, and tamper-proof vote recording system, enhancing security and transparency.</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Implements biometric authentication, including fingerprint and facial recognition, combined with multi-factor authentication (MFA) using OTP or smart cards to prevent voter impersonation and fraud.</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Enables secure remote voting through a web-based or mobile application, ensuring accessibility while maintaining data integrity and confidentiality.</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Incorporates real-time vote tallying and verification to eliminate manual counting errors, reduce delays, and prevent manipulation.</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Aligns with security guidelines from VVSG 2.0 and employs advanced encryption protocols to safeguard voter credentials and election data.</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19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265E-9BA7-3937-8F4D-093A84F9D244}"/>
              </a:ext>
            </a:extLst>
          </p:cNvPr>
          <p:cNvSpPr>
            <a:spLocks noGrp="1"/>
          </p:cNvSpPr>
          <p:nvPr>
            <p:ph type="title"/>
          </p:nvPr>
        </p:nvSpPr>
        <p:spPr>
          <a:xfrm>
            <a:off x="4493443" y="480675"/>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ARCHITECTURE</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descr="PlantUML diagram">
            <a:extLst>
              <a:ext uri="{FF2B5EF4-FFF2-40B4-BE49-F238E27FC236}">
                <a16:creationId xmlns:a16="http://schemas.microsoft.com/office/drawing/2014/main" id="{00075F31-9DD9-931E-A206-BC61E44ECC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5647" y="1398495"/>
            <a:ext cx="8274423" cy="4858870"/>
          </a:xfrm>
          <a:prstGeom prst="rect">
            <a:avLst/>
          </a:prstGeom>
          <a:noFill/>
          <a:ln>
            <a:noFill/>
          </a:ln>
        </p:spPr>
      </p:pic>
    </p:spTree>
    <p:extLst>
      <p:ext uri="{BB962C8B-B14F-4D97-AF65-F5344CB8AC3E}">
        <p14:creationId xmlns:p14="http://schemas.microsoft.com/office/powerpoint/2010/main" val="164585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FBD4-8B2D-EB28-D23F-B4FE421D2677}"/>
              </a:ext>
            </a:extLst>
          </p:cNvPr>
          <p:cNvSpPr>
            <a:spLocks noGrp="1"/>
          </p:cNvSpPr>
          <p:nvPr>
            <p:ph type="title"/>
          </p:nvPr>
        </p:nvSpPr>
        <p:spPr>
          <a:xfrm>
            <a:off x="4834102" y="552392"/>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MODULES</a:t>
            </a:r>
            <a:endParaRPr lang="en-IN" sz="4000" b="1" dirty="0">
              <a:latin typeface="Times New Roman" panose="02020603050405020304" pitchFamily="18" charset="0"/>
              <a:cs typeface="Times New Roman" panose="02020603050405020304" pitchFamily="18" charset="0"/>
            </a:endParaRPr>
          </a:p>
        </p:txBody>
      </p:sp>
      <p:sp>
        <p:nvSpPr>
          <p:cNvPr id="10" name="Content Placeholder 7">
            <a:extLst>
              <a:ext uri="{FF2B5EF4-FFF2-40B4-BE49-F238E27FC236}">
                <a16:creationId xmlns:a16="http://schemas.microsoft.com/office/drawing/2014/main" id="{F9C31F78-8B43-D366-702A-9B39C6E27870}"/>
              </a:ext>
            </a:extLst>
          </p:cNvPr>
          <p:cNvSpPr>
            <a:spLocks noGrp="1"/>
          </p:cNvSpPr>
          <p:nvPr>
            <p:ph idx="1"/>
          </p:nvPr>
        </p:nvSpPr>
        <p:spPr>
          <a:xfrm>
            <a:off x="1865745" y="1348509"/>
            <a:ext cx="9638867" cy="5200073"/>
          </a:xfrm>
        </p:spPr>
        <p:txBody>
          <a:bodyPr>
            <a:normAutofit fontScale="92500" lnSpcReduction="20000"/>
          </a:bodyPr>
          <a:lstStyle/>
          <a:p>
            <a:pPr marL="0" indent="0" algn="just">
              <a:lnSpc>
                <a:spcPct val="150000"/>
              </a:lnSpc>
              <a:spcAft>
                <a:spcPts val="800"/>
              </a:spcAft>
              <a:buNone/>
            </a:pPr>
            <a:r>
              <a:rPr lang="en-IN" sz="2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project as per your requirements we have designed following modules</a:t>
            </a:r>
          </a:p>
          <a:p>
            <a:pPr lvl="0" algn="just">
              <a:lnSpc>
                <a:spcPct val="150000"/>
              </a:lnSpc>
              <a:spcAft>
                <a:spcPts val="800"/>
              </a:spcAft>
              <a:buFont typeface="Wingdings" panose="05000000000000000000" pitchFamily="2" charset="2"/>
              <a:buChar char="Ø"/>
            </a:pPr>
            <a:r>
              <a:rPr lang="en-IN" sz="2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 module: admin can login to system using username and password as ‘admin and admin’. After login admin will add new party details along with symbols. Admin will add voter details by capturing information like AADHAR number, thumb image, email, phone number and then capture users photo. Admin can view all part details and can view vote count for each party</a:t>
            </a:r>
          </a:p>
          <a:p>
            <a:pPr lvl="0" algn="just">
              <a:lnSpc>
                <a:spcPct val="150000"/>
              </a:lnSpc>
              <a:spcAft>
                <a:spcPts val="800"/>
              </a:spcAft>
              <a:buFont typeface="Wingdings" panose="05000000000000000000" pitchFamily="2" charset="2"/>
              <a:buChar char="Ø"/>
            </a:pPr>
            <a:r>
              <a:rPr lang="en-IN" sz="2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Module: user can login to system by using username, AADHAR number and thumb image. If all this details matched then OTP will be forward to user registered mail. After OTP validation user will be forward for face capturing and recognition. Once face recognized then user will be forward to cast vote by displaying various parties. User can cast his vote to desired party.</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181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9377-3F95-2D30-41F5-3F27A9A91736}"/>
              </a:ext>
            </a:extLst>
          </p:cNvPr>
          <p:cNvSpPr>
            <a:spLocks noGrp="1"/>
          </p:cNvSpPr>
          <p:nvPr>
            <p:ph type="title"/>
          </p:nvPr>
        </p:nvSpPr>
        <p:spPr>
          <a:xfrm>
            <a:off x="3776266" y="417922"/>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UML DIAGRAMS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E73DC5-CE26-58E9-BD17-50148424D711}"/>
              </a:ext>
            </a:extLst>
          </p:cNvPr>
          <p:cNvSpPr>
            <a:spLocks noGrp="1"/>
          </p:cNvSpPr>
          <p:nvPr>
            <p:ph idx="1"/>
          </p:nvPr>
        </p:nvSpPr>
        <p:spPr>
          <a:xfrm>
            <a:off x="1567236" y="1407459"/>
            <a:ext cx="8915400" cy="3777622"/>
          </a:xfrm>
        </p:spPr>
        <p:txBody>
          <a:bodyPr>
            <a:normAutofit/>
          </a:bodyPr>
          <a:lstStyle/>
          <a:p>
            <a:pPr marL="0" indent="0">
              <a:buNone/>
            </a:pPr>
            <a:r>
              <a:rPr lang="en-US" sz="3600" b="1" dirty="0">
                <a:solidFill>
                  <a:schemeClr val="accent2">
                    <a:lumMod val="75000"/>
                  </a:schemeClr>
                </a:solidFill>
                <a:latin typeface="Times New Roman" panose="02020603050405020304" pitchFamily="18" charset="0"/>
                <a:cs typeface="Times New Roman" panose="02020603050405020304" pitchFamily="18" charset="0"/>
              </a:rPr>
              <a:t>USECASE</a:t>
            </a:r>
            <a:r>
              <a:rPr lang="en-US" sz="3600" b="1" dirty="0">
                <a:latin typeface="Times New Roman" panose="02020603050405020304" pitchFamily="18" charset="0"/>
                <a:cs typeface="Times New Roman" panose="02020603050405020304" pitchFamily="18" charset="0"/>
              </a:rPr>
              <a:t> </a:t>
            </a:r>
            <a:r>
              <a:rPr lang="en-US" sz="3600" b="1" dirty="0">
                <a:solidFill>
                  <a:schemeClr val="accent2">
                    <a:lumMod val="75000"/>
                  </a:schemeClr>
                </a:solidFill>
                <a:latin typeface="Times New Roman" panose="02020603050405020304" pitchFamily="18" charset="0"/>
                <a:cs typeface="Times New Roman" panose="02020603050405020304" pitchFamily="18" charset="0"/>
              </a:rPr>
              <a:t>DIAGRAM</a:t>
            </a:r>
            <a:endParaRPr lang="en-IN" sz="36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6BF035-6358-F3FF-4D6D-F3E06FE28FFE}"/>
              </a:ext>
            </a:extLst>
          </p:cNvPr>
          <p:cNvPicPr>
            <a:picLocks noChangeAspect="1"/>
          </p:cNvPicPr>
          <p:nvPr/>
        </p:nvPicPr>
        <p:blipFill>
          <a:blip r:embed="rId2"/>
          <a:stretch>
            <a:fillRect/>
          </a:stretch>
        </p:blipFill>
        <p:spPr>
          <a:xfrm>
            <a:off x="2843284" y="2082327"/>
            <a:ext cx="6363304" cy="4522146"/>
          </a:xfrm>
          <a:prstGeom prst="rect">
            <a:avLst/>
          </a:prstGeom>
        </p:spPr>
      </p:pic>
    </p:spTree>
    <p:extLst>
      <p:ext uri="{BB962C8B-B14F-4D97-AF65-F5344CB8AC3E}">
        <p14:creationId xmlns:p14="http://schemas.microsoft.com/office/powerpoint/2010/main" val="59320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2E85-04FA-C82E-8E20-CAC225423668}"/>
              </a:ext>
            </a:extLst>
          </p:cNvPr>
          <p:cNvSpPr>
            <a:spLocks noGrp="1"/>
          </p:cNvSpPr>
          <p:nvPr>
            <p:ph type="title"/>
          </p:nvPr>
        </p:nvSpPr>
        <p:spPr>
          <a:xfrm>
            <a:off x="2180549" y="435851"/>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CLASS DIAGRAM</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descr="PlantUML diagram">
            <a:extLst>
              <a:ext uri="{FF2B5EF4-FFF2-40B4-BE49-F238E27FC236}">
                <a16:creationId xmlns:a16="http://schemas.microsoft.com/office/drawing/2014/main" id="{80232C9A-74C8-B112-2518-3961C4E9C96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32094" y="1461247"/>
            <a:ext cx="5889812" cy="5244353"/>
          </a:xfrm>
          <a:prstGeom prst="rect">
            <a:avLst/>
          </a:prstGeom>
          <a:noFill/>
          <a:ln>
            <a:noFill/>
          </a:ln>
        </p:spPr>
      </p:pic>
    </p:spTree>
    <p:extLst>
      <p:ext uri="{BB962C8B-B14F-4D97-AF65-F5344CB8AC3E}">
        <p14:creationId xmlns:p14="http://schemas.microsoft.com/office/powerpoint/2010/main" val="130434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E87A-EB56-8947-81A7-5DB75E641D90}"/>
              </a:ext>
            </a:extLst>
          </p:cNvPr>
          <p:cNvSpPr>
            <a:spLocks noGrp="1"/>
          </p:cNvSpPr>
          <p:nvPr>
            <p:ph type="title"/>
          </p:nvPr>
        </p:nvSpPr>
        <p:spPr>
          <a:xfrm>
            <a:off x="2207443" y="606181"/>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SEQUENCE DIAGRAM</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descr="PlantUML diagram">
            <a:extLst>
              <a:ext uri="{FF2B5EF4-FFF2-40B4-BE49-F238E27FC236}">
                <a16:creationId xmlns:a16="http://schemas.microsoft.com/office/drawing/2014/main" id="{8C06EBF7-2BA1-A23B-CAA8-FE9D75DE555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2848" y="1667435"/>
            <a:ext cx="6974540" cy="5100917"/>
          </a:xfrm>
          <a:prstGeom prst="rect">
            <a:avLst/>
          </a:prstGeom>
          <a:noFill/>
          <a:ln>
            <a:noFill/>
          </a:ln>
        </p:spPr>
      </p:pic>
    </p:spTree>
    <p:extLst>
      <p:ext uri="{BB962C8B-B14F-4D97-AF65-F5344CB8AC3E}">
        <p14:creationId xmlns:p14="http://schemas.microsoft.com/office/powerpoint/2010/main" val="3234071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CB-5534-B3A3-377E-0CD8006DF363}"/>
              </a:ext>
            </a:extLst>
          </p:cNvPr>
          <p:cNvSpPr>
            <a:spLocks noGrp="1"/>
          </p:cNvSpPr>
          <p:nvPr>
            <p:ph type="title"/>
          </p:nvPr>
        </p:nvSpPr>
        <p:spPr>
          <a:xfrm>
            <a:off x="2108831" y="588251"/>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ACTIVITY DIAGRAM</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descr="PlantUML diagram">
            <a:extLst>
              <a:ext uri="{FF2B5EF4-FFF2-40B4-BE49-F238E27FC236}">
                <a16:creationId xmlns:a16="http://schemas.microsoft.com/office/drawing/2014/main" id="{22FD865A-C7E0-1322-729F-A2BC7A1620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3835" y="1488141"/>
            <a:ext cx="6087036" cy="5154706"/>
          </a:xfrm>
          <a:prstGeom prst="rect">
            <a:avLst/>
          </a:prstGeom>
          <a:noFill/>
          <a:ln>
            <a:noFill/>
          </a:ln>
        </p:spPr>
      </p:pic>
    </p:spTree>
    <p:extLst>
      <p:ext uri="{BB962C8B-B14F-4D97-AF65-F5344CB8AC3E}">
        <p14:creationId xmlns:p14="http://schemas.microsoft.com/office/powerpoint/2010/main" val="295594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9EC4-28DC-5918-06EE-D26CC5A99D80}"/>
              </a:ext>
            </a:extLst>
          </p:cNvPr>
          <p:cNvSpPr>
            <a:spLocks noGrp="1"/>
          </p:cNvSpPr>
          <p:nvPr>
            <p:ph type="title"/>
          </p:nvPr>
        </p:nvSpPr>
        <p:spPr>
          <a:xfrm>
            <a:off x="4224501" y="306333"/>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SAMPLE CODE</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8B7125-B8CE-32D5-16E7-5D7E4EBBBFCA}"/>
              </a:ext>
            </a:extLst>
          </p:cNvPr>
          <p:cNvSpPr>
            <a:spLocks noGrp="1"/>
          </p:cNvSpPr>
          <p:nvPr>
            <p:ph idx="1"/>
          </p:nvPr>
        </p:nvSpPr>
        <p:spPr>
          <a:xfrm>
            <a:off x="2589212" y="1021976"/>
            <a:ext cx="8915400" cy="4889246"/>
          </a:xfrm>
        </p:spPr>
        <p:txBody>
          <a:bodyPr>
            <a:normAutofit/>
          </a:bodyPr>
          <a:lstStyle/>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9FFFDDC0-0DA0-672B-4AE9-CEE8B1080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145" y="1021976"/>
            <a:ext cx="8095710" cy="5611906"/>
          </a:xfrm>
          <a:prstGeom prst="rect">
            <a:avLst/>
          </a:prstGeom>
        </p:spPr>
      </p:pic>
    </p:spTree>
    <p:extLst>
      <p:ext uri="{BB962C8B-B14F-4D97-AF65-F5344CB8AC3E}">
        <p14:creationId xmlns:p14="http://schemas.microsoft.com/office/powerpoint/2010/main" val="3762322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E44151-C510-9756-0A82-B9238C8FE64F}"/>
              </a:ext>
            </a:extLst>
          </p:cNvPr>
          <p:cNvSpPr txBox="1"/>
          <p:nvPr/>
        </p:nvSpPr>
        <p:spPr>
          <a:xfrm>
            <a:off x="1237128" y="638456"/>
            <a:ext cx="9421907" cy="5165260"/>
          </a:xfrm>
          <a:prstGeom prst="rect">
            <a:avLst/>
          </a:prstGeom>
          <a:noFill/>
        </p:spPr>
        <p:txBody>
          <a:bodyPr wrap="square">
            <a:spAutoFit/>
          </a:bodyPr>
          <a:lstStyle/>
          <a:p>
            <a:pPr marL="408305" marR="158115" indent="-6350" algn="just">
              <a:lnSpc>
                <a:spcPct val="104000"/>
              </a:lnSpc>
              <a:spcAft>
                <a:spcPts val="615"/>
              </a:spcAft>
            </a:pPr>
            <a:endParaRPr lang="en-IN" sz="1800" b="1" kern="100" dirty="0">
              <a:solidFill>
                <a:srgbClr val="000000"/>
              </a:solidFill>
              <a:effectLst/>
              <a:latin typeface="Times New Roman" panose="02020603050405020304" pitchFamily="18" charset="0"/>
              <a:ea typeface="Times New Roman" panose="02020603050405020304" pitchFamily="18" charset="0"/>
            </a:endParaRPr>
          </a:p>
          <a:p>
            <a:pPr marL="408305" marR="158115" indent="-6350" algn="just">
              <a:lnSpc>
                <a:spcPct val="104000"/>
              </a:lnSpc>
              <a:spcAft>
                <a:spcPts val="615"/>
              </a:spcAft>
            </a:pPr>
            <a:endParaRPr lang="en-IN" b="1" kern="100" dirty="0">
              <a:solidFill>
                <a:srgbClr val="000000"/>
              </a:solidFill>
              <a:latin typeface="Times New Roman" panose="02020603050405020304" pitchFamily="18" charset="0"/>
              <a:ea typeface="Times New Roman" panose="02020603050405020304" pitchFamily="18" charset="0"/>
            </a:endParaRPr>
          </a:p>
          <a:p>
            <a:pPr marL="408305" marR="158115" indent="-6350" algn="just">
              <a:lnSpc>
                <a:spcPct val="104000"/>
              </a:lnSpc>
              <a:spcAft>
                <a:spcPts val="615"/>
              </a:spcAft>
            </a:pPr>
            <a:endParaRPr lang="en-IN" sz="1800" b="1" kern="100" dirty="0">
              <a:solidFill>
                <a:srgbClr val="000000"/>
              </a:solidFill>
              <a:effectLst/>
              <a:latin typeface="Times New Roman" panose="02020603050405020304" pitchFamily="18" charset="0"/>
              <a:ea typeface="Times New Roman" panose="02020603050405020304" pitchFamily="18" charset="0"/>
            </a:endParaRPr>
          </a:p>
          <a:p>
            <a:pPr marL="408305" marR="158115" indent="-6350" algn="just">
              <a:lnSpc>
                <a:spcPct val="104000"/>
              </a:lnSpc>
              <a:spcAft>
                <a:spcPts val="615"/>
              </a:spcAft>
            </a:pPr>
            <a:r>
              <a:rPr lang="en-IN" sz="1800" b="1" kern="100" dirty="0">
                <a:solidFill>
                  <a:srgbClr val="000000"/>
                </a:solidFill>
                <a:effectLst/>
                <a:latin typeface="Times New Roman" panose="02020603050405020304" pitchFamily="18" charset="0"/>
                <a:ea typeface="Times New Roman" panose="02020603050405020304" pitchFamily="18" charset="0"/>
              </a:rPr>
              <a:t>DEPARTMENT VISION: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408305" marR="158115" indent="-6350" algn="just">
              <a:lnSpc>
                <a:spcPct val="104000"/>
              </a:lnSpc>
              <a:spcAft>
                <a:spcPts val="615"/>
              </a:spcAft>
            </a:pPr>
            <a:r>
              <a:rPr lang="en-IN" sz="1800" kern="100" dirty="0">
                <a:solidFill>
                  <a:srgbClr val="000000"/>
                </a:solidFill>
                <a:effectLst/>
                <a:latin typeface="Times New Roman" panose="02020603050405020304" pitchFamily="18" charset="0"/>
                <a:ea typeface="Times New Roman" panose="02020603050405020304" pitchFamily="18" charset="0"/>
              </a:rPr>
              <a:t>To provide quality education and a conducive learning environment in computer engineering that foster critical thinking, creativity, and practical problem-solving skills. </a:t>
            </a:r>
          </a:p>
          <a:p>
            <a:pPr marL="408305" marR="158115" indent="-6350" algn="just">
              <a:lnSpc>
                <a:spcPct val="104000"/>
              </a:lnSpc>
              <a:spcAft>
                <a:spcPts val="61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408305" marR="158115" indent="-6350" algn="just">
              <a:lnSpc>
                <a:spcPct val="104000"/>
              </a:lnSpc>
              <a:spcAft>
                <a:spcPts val="615"/>
              </a:spcAft>
            </a:pPr>
            <a:r>
              <a:rPr lang="en-IN" sz="1800" b="1" kern="100" dirty="0">
                <a:solidFill>
                  <a:srgbClr val="000000"/>
                </a:solidFill>
                <a:effectLst/>
                <a:latin typeface="Times New Roman" panose="02020603050405020304" pitchFamily="18" charset="0"/>
                <a:ea typeface="Times New Roman" panose="02020603050405020304" pitchFamily="18" charset="0"/>
              </a:rPr>
              <a:t>DEPARTMENT MISSION: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687705" marR="158115" indent="-285750" algn="just">
              <a:lnSpc>
                <a:spcPct val="104000"/>
              </a:lnSpc>
              <a:spcAft>
                <a:spcPts val="615"/>
              </a:spcAft>
              <a:buFont typeface="Wingdings" panose="05000000000000000000" pitchFamily="2" charset="2"/>
              <a:buChar char="Ø"/>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educate the students in fundamental principles of computing and induce the skills needed to solve practical problems. </a:t>
            </a:r>
          </a:p>
          <a:p>
            <a:pPr marL="687705" marR="158115" indent="-285750" algn="just">
              <a:lnSpc>
                <a:spcPct val="104000"/>
              </a:lnSpc>
              <a:spcAft>
                <a:spcPts val="615"/>
              </a:spcAft>
              <a:buFont typeface="Wingdings" panose="05000000000000000000" pitchFamily="2" charset="2"/>
              <a:buChar char="Ø"/>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provide State-of-the-art computing laboratory facilities to promote industry institute interaction to enhance student’s practical knowledge. </a:t>
            </a:r>
          </a:p>
          <a:p>
            <a:pPr marL="687705" marR="158115" indent="-285750" algn="just">
              <a:lnSpc>
                <a:spcPct val="104000"/>
              </a:lnSpc>
              <a:spcAft>
                <a:spcPts val="615"/>
              </a:spcAft>
              <a:buFont typeface="Wingdings" panose="05000000000000000000" pitchFamily="2" charset="2"/>
              <a:buChar char="Ø"/>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 inculcate self-learning abilities, team spirit, and professional ethics among the students to serve society. </a:t>
            </a:r>
          </a:p>
          <a:p>
            <a:pPr marL="408305" marR="158115" indent="-6350" algn="just">
              <a:lnSpc>
                <a:spcPct val="104000"/>
              </a:lnSpc>
              <a:spcAft>
                <a:spcPts val="61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05105BB-0074-502E-8B84-342FCEE92B12}"/>
              </a:ext>
            </a:extLst>
          </p:cNvPr>
          <p:cNvSpPr txBox="1"/>
          <p:nvPr/>
        </p:nvSpPr>
        <p:spPr>
          <a:xfrm>
            <a:off x="3272118" y="618729"/>
            <a:ext cx="6547049" cy="523220"/>
          </a:xfrm>
          <a:prstGeom prst="rect">
            <a:avLst/>
          </a:prstGeom>
          <a:noFill/>
        </p:spPr>
        <p:txBody>
          <a:bodyPr wrap="none" rtlCol="0">
            <a:spAutoFit/>
          </a:bodyPr>
          <a:lstStyle/>
          <a:p>
            <a:r>
              <a:rPr lang="en-US" sz="2800" b="1" dirty="0">
                <a:solidFill>
                  <a:schemeClr val="accent2">
                    <a:lumMod val="75000"/>
                  </a:schemeClr>
                </a:solidFill>
                <a:latin typeface="Times New Roman" panose="02020603050405020304" pitchFamily="18" charset="0"/>
                <a:cs typeface="Times New Roman" panose="02020603050405020304" pitchFamily="18" charset="0"/>
              </a:rPr>
              <a:t>DEPARTMENT</a:t>
            </a:r>
            <a:r>
              <a:rPr lang="en-US" sz="2800" b="1" dirty="0">
                <a:latin typeface="Times New Roman" panose="02020603050405020304" pitchFamily="18" charset="0"/>
                <a:cs typeface="Times New Roman" panose="02020603050405020304" pitchFamily="18" charset="0"/>
              </a:rPr>
              <a:t> </a:t>
            </a:r>
            <a:r>
              <a:rPr lang="en-US" sz="2800" b="1" dirty="0">
                <a:solidFill>
                  <a:schemeClr val="accent2">
                    <a:lumMod val="75000"/>
                  </a:schemeClr>
                </a:solidFill>
                <a:latin typeface="Times New Roman" panose="02020603050405020304" pitchFamily="18" charset="0"/>
                <a:cs typeface="Times New Roman" panose="02020603050405020304" pitchFamily="18" charset="0"/>
              </a:rPr>
              <a:t>VISION</a:t>
            </a:r>
            <a:r>
              <a:rPr lang="en-US" sz="2800" b="1" dirty="0">
                <a:latin typeface="Times New Roman" panose="02020603050405020304" pitchFamily="18" charset="0"/>
                <a:cs typeface="Times New Roman" panose="02020603050405020304" pitchFamily="18" charset="0"/>
              </a:rPr>
              <a:t> </a:t>
            </a:r>
            <a:r>
              <a:rPr lang="en-US" sz="2800" b="1" dirty="0">
                <a:solidFill>
                  <a:schemeClr val="accent2">
                    <a:lumMod val="75000"/>
                  </a:schemeClr>
                </a:solidFill>
                <a:latin typeface="Times New Roman" panose="02020603050405020304" pitchFamily="18" charset="0"/>
                <a:cs typeface="Times New Roman" panose="02020603050405020304" pitchFamily="18" charset="0"/>
              </a:rPr>
              <a:t>AND MISSION</a:t>
            </a:r>
            <a:endParaRPr lang="en-IN" sz="2800"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37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E9BB51-CA6D-C4E8-9E0D-B9E8758FCA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235" y="636494"/>
            <a:ext cx="8373036" cy="5898777"/>
          </a:xfrm>
        </p:spPr>
      </p:pic>
    </p:spTree>
    <p:extLst>
      <p:ext uri="{BB962C8B-B14F-4D97-AF65-F5344CB8AC3E}">
        <p14:creationId xmlns:p14="http://schemas.microsoft.com/office/powerpoint/2010/main" val="388038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A21B90-27C8-D38F-05AD-3AF80BEEA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5646" y="564775"/>
            <a:ext cx="8453719" cy="5997389"/>
          </a:xfrm>
        </p:spPr>
      </p:pic>
    </p:spTree>
    <p:extLst>
      <p:ext uri="{BB962C8B-B14F-4D97-AF65-F5344CB8AC3E}">
        <p14:creationId xmlns:p14="http://schemas.microsoft.com/office/powerpoint/2010/main" val="1947798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83E2475-1E97-F28E-D53E-F3A4EBCE1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3906" y="788894"/>
            <a:ext cx="7646893" cy="5988424"/>
          </a:xfrm>
        </p:spPr>
      </p:pic>
    </p:spTree>
    <p:extLst>
      <p:ext uri="{BB962C8B-B14F-4D97-AF65-F5344CB8AC3E}">
        <p14:creationId xmlns:p14="http://schemas.microsoft.com/office/powerpoint/2010/main" val="4290108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1209-4D23-9C28-6621-FFE8B8A9056C}"/>
              </a:ext>
            </a:extLst>
          </p:cNvPr>
          <p:cNvSpPr>
            <a:spLocks noGrp="1"/>
          </p:cNvSpPr>
          <p:nvPr>
            <p:ph type="title"/>
          </p:nvPr>
        </p:nvSpPr>
        <p:spPr>
          <a:xfrm>
            <a:off x="4959607" y="306333"/>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RESULTS</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F4CCDBE-DC49-C741-EEAC-2D74AF55DD0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8365" y="1306996"/>
            <a:ext cx="7387085" cy="4585804"/>
          </a:xfrm>
          <a:prstGeom prst="rect">
            <a:avLst/>
          </a:prstGeom>
          <a:noFill/>
          <a:ln>
            <a:noFill/>
          </a:ln>
        </p:spPr>
      </p:pic>
    </p:spTree>
    <p:extLst>
      <p:ext uri="{BB962C8B-B14F-4D97-AF65-F5344CB8AC3E}">
        <p14:creationId xmlns:p14="http://schemas.microsoft.com/office/powerpoint/2010/main" val="168168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BC6DBD-EDB6-65BC-ABA5-5E222E412C6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0799" y="1487055"/>
            <a:ext cx="5089237" cy="4766541"/>
          </a:xfrm>
          <a:prstGeom prst="rect">
            <a:avLst/>
          </a:prstGeom>
          <a:noFill/>
          <a:ln>
            <a:noFill/>
          </a:ln>
        </p:spPr>
      </p:pic>
      <p:pic>
        <p:nvPicPr>
          <p:cNvPr id="5" name="Picture 4">
            <a:extLst>
              <a:ext uri="{FF2B5EF4-FFF2-40B4-BE49-F238E27FC236}">
                <a16:creationId xmlns:a16="http://schemas.microsoft.com/office/drawing/2014/main" id="{CD468709-4D46-111A-F652-8E1E3F3B1D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1782" y="1487055"/>
            <a:ext cx="4498109" cy="4766541"/>
          </a:xfrm>
          <a:prstGeom prst="rect">
            <a:avLst/>
          </a:prstGeom>
          <a:noFill/>
          <a:ln>
            <a:noFill/>
          </a:ln>
        </p:spPr>
      </p:pic>
    </p:spTree>
    <p:extLst>
      <p:ext uri="{BB962C8B-B14F-4D97-AF65-F5344CB8AC3E}">
        <p14:creationId xmlns:p14="http://schemas.microsoft.com/office/powerpoint/2010/main" val="63938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DFDE29A1-D823-A5B8-EA62-530664981A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0109" y="1191491"/>
            <a:ext cx="4987636" cy="5209309"/>
          </a:xfrm>
          <a:prstGeom prst="rect">
            <a:avLst/>
          </a:prstGeom>
          <a:noFill/>
          <a:ln>
            <a:noFill/>
          </a:ln>
        </p:spPr>
      </p:pic>
      <p:pic>
        <p:nvPicPr>
          <p:cNvPr id="8" name="Picture 7">
            <a:extLst>
              <a:ext uri="{FF2B5EF4-FFF2-40B4-BE49-F238E27FC236}">
                <a16:creationId xmlns:a16="http://schemas.microsoft.com/office/drawing/2014/main" id="{811AC4CB-DB75-870A-1303-3BE05135A0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599" y="1191491"/>
            <a:ext cx="4904510" cy="5209309"/>
          </a:xfrm>
          <a:prstGeom prst="rect">
            <a:avLst/>
          </a:prstGeom>
          <a:noFill/>
          <a:ln>
            <a:noFill/>
          </a:ln>
        </p:spPr>
      </p:pic>
    </p:spTree>
    <p:extLst>
      <p:ext uri="{BB962C8B-B14F-4D97-AF65-F5344CB8AC3E}">
        <p14:creationId xmlns:p14="http://schemas.microsoft.com/office/powerpoint/2010/main" val="279000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51FBF-E22D-761A-B61F-041D765A06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1247" y="1156447"/>
            <a:ext cx="4697506" cy="5047129"/>
          </a:xfrm>
          <a:prstGeom prst="rect">
            <a:avLst/>
          </a:prstGeom>
          <a:noFill/>
          <a:ln>
            <a:noFill/>
          </a:ln>
        </p:spPr>
      </p:pic>
      <p:pic>
        <p:nvPicPr>
          <p:cNvPr id="5" name="Picture 4">
            <a:extLst>
              <a:ext uri="{FF2B5EF4-FFF2-40B4-BE49-F238E27FC236}">
                <a16:creationId xmlns:a16="http://schemas.microsoft.com/office/drawing/2014/main" id="{80F74A75-62DD-274D-7773-2A0A811D86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9082" y="1156447"/>
            <a:ext cx="5082990" cy="5047129"/>
          </a:xfrm>
          <a:prstGeom prst="rect">
            <a:avLst/>
          </a:prstGeom>
          <a:noFill/>
          <a:ln>
            <a:noFill/>
          </a:ln>
        </p:spPr>
      </p:pic>
    </p:spTree>
    <p:extLst>
      <p:ext uri="{BB962C8B-B14F-4D97-AF65-F5344CB8AC3E}">
        <p14:creationId xmlns:p14="http://schemas.microsoft.com/office/powerpoint/2010/main" val="34226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7E11A9-30D1-980E-01BF-82A929E8E0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5718" y="1021976"/>
            <a:ext cx="4563036" cy="5253317"/>
          </a:xfrm>
          <a:prstGeom prst="rect">
            <a:avLst/>
          </a:prstGeom>
          <a:noFill/>
          <a:ln>
            <a:noFill/>
          </a:ln>
        </p:spPr>
      </p:pic>
      <p:pic>
        <p:nvPicPr>
          <p:cNvPr id="5" name="Picture 4">
            <a:extLst>
              <a:ext uri="{FF2B5EF4-FFF2-40B4-BE49-F238E27FC236}">
                <a16:creationId xmlns:a16="http://schemas.microsoft.com/office/drawing/2014/main" id="{27CC0B6F-83A8-E86D-FEBA-68AA8A700B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2517" y="1021977"/>
            <a:ext cx="4948518" cy="5253316"/>
          </a:xfrm>
          <a:prstGeom prst="rect">
            <a:avLst/>
          </a:prstGeom>
          <a:noFill/>
          <a:ln>
            <a:noFill/>
          </a:ln>
        </p:spPr>
      </p:pic>
    </p:spTree>
    <p:extLst>
      <p:ext uri="{BB962C8B-B14F-4D97-AF65-F5344CB8AC3E}">
        <p14:creationId xmlns:p14="http://schemas.microsoft.com/office/powerpoint/2010/main" val="252100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7CEF39-240D-1AEE-481E-029E016BD6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6071" y="986118"/>
            <a:ext cx="4939553" cy="5145741"/>
          </a:xfrm>
          <a:prstGeom prst="rect">
            <a:avLst/>
          </a:prstGeom>
          <a:noFill/>
          <a:ln>
            <a:noFill/>
          </a:ln>
        </p:spPr>
      </p:pic>
      <p:pic>
        <p:nvPicPr>
          <p:cNvPr id="7" name="Picture 6">
            <a:extLst>
              <a:ext uri="{FF2B5EF4-FFF2-40B4-BE49-F238E27FC236}">
                <a16:creationId xmlns:a16="http://schemas.microsoft.com/office/drawing/2014/main" id="{D0CF66F0-C00C-04EC-1843-D1070B41F0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2847" y="986118"/>
            <a:ext cx="4939552" cy="5056093"/>
          </a:xfrm>
          <a:prstGeom prst="rect">
            <a:avLst/>
          </a:prstGeom>
          <a:noFill/>
          <a:ln>
            <a:noFill/>
          </a:ln>
        </p:spPr>
      </p:pic>
    </p:spTree>
    <p:extLst>
      <p:ext uri="{BB962C8B-B14F-4D97-AF65-F5344CB8AC3E}">
        <p14:creationId xmlns:p14="http://schemas.microsoft.com/office/powerpoint/2010/main" val="210580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7091C9-A276-566C-9129-00CD026AA8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2965" y="1021976"/>
            <a:ext cx="4437529" cy="4814047"/>
          </a:xfrm>
          <a:prstGeom prst="rect">
            <a:avLst/>
          </a:prstGeom>
          <a:noFill/>
          <a:ln>
            <a:noFill/>
          </a:ln>
        </p:spPr>
      </p:pic>
      <p:pic>
        <p:nvPicPr>
          <p:cNvPr id="5" name="Picture 4">
            <a:extLst>
              <a:ext uri="{FF2B5EF4-FFF2-40B4-BE49-F238E27FC236}">
                <a16:creationId xmlns:a16="http://schemas.microsoft.com/office/drawing/2014/main" id="{EA8455D0-6FC4-242A-D05D-B3261F59F4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1507" y="1021977"/>
            <a:ext cx="5432611" cy="4814046"/>
          </a:xfrm>
          <a:prstGeom prst="rect">
            <a:avLst/>
          </a:prstGeom>
          <a:noFill/>
          <a:ln>
            <a:noFill/>
          </a:ln>
        </p:spPr>
      </p:pic>
    </p:spTree>
    <p:extLst>
      <p:ext uri="{BB962C8B-B14F-4D97-AF65-F5344CB8AC3E}">
        <p14:creationId xmlns:p14="http://schemas.microsoft.com/office/powerpoint/2010/main" val="2898216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44E7-EF05-C294-AC3F-8B71547BB5B1}"/>
              </a:ext>
            </a:extLst>
          </p:cNvPr>
          <p:cNvSpPr>
            <a:spLocks noGrp="1"/>
          </p:cNvSpPr>
          <p:nvPr>
            <p:ph type="title"/>
          </p:nvPr>
        </p:nvSpPr>
        <p:spPr>
          <a:xfrm>
            <a:off x="4672737" y="306333"/>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CONTENTS</a:t>
            </a:r>
            <a:endParaRPr lang="en-IN" sz="4000" dirty="0"/>
          </a:p>
        </p:txBody>
      </p:sp>
      <p:sp>
        <p:nvSpPr>
          <p:cNvPr id="3" name="Content Placeholder 2">
            <a:extLst>
              <a:ext uri="{FF2B5EF4-FFF2-40B4-BE49-F238E27FC236}">
                <a16:creationId xmlns:a16="http://schemas.microsoft.com/office/drawing/2014/main" id="{1900F432-7079-9772-46A4-A7EBD8BB29A5}"/>
              </a:ext>
            </a:extLst>
          </p:cNvPr>
          <p:cNvSpPr>
            <a:spLocks noGrp="1"/>
          </p:cNvSpPr>
          <p:nvPr>
            <p:ph idx="1"/>
          </p:nvPr>
        </p:nvSpPr>
        <p:spPr>
          <a:xfrm>
            <a:off x="2348754" y="1156447"/>
            <a:ext cx="4903694" cy="5395220"/>
          </a:xfrm>
        </p:spPr>
        <p:txBody>
          <a:bodyPr>
            <a:normAutofit fontScale="62500" lnSpcReduction="20000"/>
          </a:bodyPr>
          <a:lstStyle/>
          <a:p>
            <a:pPr marL="285750" indent="-285750">
              <a:lnSpc>
                <a:spcPct val="150000"/>
              </a:lnSpc>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Disadvantages of existing system</a:t>
            </a:r>
          </a:p>
          <a:p>
            <a:pPr marL="285750" indent="-285750">
              <a:lnSpc>
                <a:spcPct val="150000"/>
              </a:lnSpc>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Proposed system</a:t>
            </a:r>
          </a:p>
          <a:p>
            <a:pPr marL="285750" indent="-285750">
              <a:lnSpc>
                <a:spcPct val="150000"/>
              </a:lnSpc>
              <a:buFont typeface="Wingdings" panose="05000000000000000000" pitchFamily="2" charset="2"/>
              <a:buChar char="Ø"/>
            </a:pPr>
            <a:r>
              <a:rPr lang="en-US" sz="2900" dirty="0">
                <a:latin typeface="Times New Roman" panose="02020603050405020304" pitchFamily="18" charset="0"/>
                <a:cs typeface="Times New Roman" panose="02020603050405020304" pitchFamily="18" charset="0"/>
              </a:rPr>
              <a:t>Advantages of proposed system</a:t>
            </a:r>
          </a:p>
          <a:p>
            <a:pPr marL="285750" indent="-285750">
              <a:lnSpc>
                <a:spcPct val="150000"/>
              </a:lnSpc>
              <a:buFont typeface="Wingdings" panose="05000000000000000000" pitchFamily="2" charset="2"/>
              <a:buChar char="Ø"/>
            </a:pPr>
            <a:r>
              <a:rPr lang="en-IN" sz="2900" dirty="0">
                <a:latin typeface="Times New Roman" panose="02020603050405020304" pitchFamily="18" charset="0"/>
                <a:cs typeface="Times New Roman" panose="02020603050405020304" pitchFamily="18" charset="0"/>
              </a:rPr>
              <a:t>Hardware and software requirements</a:t>
            </a:r>
          </a:p>
          <a:p>
            <a:pPr marL="285750" indent="-285750">
              <a:lnSpc>
                <a:spcPct val="150000"/>
              </a:lnSpc>
              <a:buFont typeface="Wingdings" panose="05000000000000000000" pitchFamily="2" charset="2"/>
              <a:buChar char="Ø"/>
            </a:pPr>
            <a:r>
              <a:rPr lang="en-IN" sz="2900" dirty="0">
                <a:latin typeface="Times New Roman" panose="02020603050405020304" pitchFamily="18" charset="0"/>
                <a:cs typeface="Times New Roman" panose="02020603050405020304" pitchFamily="18" charset="0"/>
              </a:rPr>
              <a:t>Novelty</a:t>
            </a:r>
          </a:p>
          <a:p>
            <a:pPr marL="285750" indent="-285750">
              <a:lnSpc>
                <a:spcPct val="150000"/>
              </a:lnSpc>
              <a:buFont typeface="Wingdings" panose="05000000000000000000" pitchFamily="2" charset="2"/>
              <a:buChar char="Ø"/>
            </a:pPr>
            <a:r>
              <a:rPr lang="en-IN" sz="2900" dirty="0">
                <a:latin typeface="Times New Roman" panose="02020603050405020304" pitchFamily="18" charset="0"/>
                <a:cs typeface="Times New Roman" panose="02020603050405020304" pitchFamily="18" charset="0"/>
              </a:rPr>
              <a:t>Architecture</a:t>
            </a:r>
          </a:p>
          <a:p>
            <a:pPr marL="285750" indent="-285750">
              <a:lnSpc>
                <a:spcPct val="150000"/>
              </a:lnSpc>
              <a:buFont typeface="Wingdings" panose="05000000000000000000" pitchFamily="2" charset="2"/>
              <a:buChar char="Ø"/>
            </a:pPr>
            <a:r>
              <a:rPr lang="en-IN" sz="2900" dirty="0">
                <a:latin typeface="Times New Roman" panose="02020603050405020304" pitchFamily="18" charset="0"/>
                <a:cs typeface="Times New Roman" panose="02020603050405020304" pitchFamily="18" charset="0"/>
              </a:rPr>
              <a:t>Modules</a:t>
            </a:r>
          </a:p>
          <a:p>
            <a:pPr marL="285750" indent="-285750">
              <a:lnSpc>
                <a:spcPct val="150000"/>
              </a:lnSpc>
              <a:buFont typeface="Wingdings" panose="05000000000000000000" pitchFamily="2" charset="2"/>
              <a:buChar char="Ø"/>
            </a:pPr>
            <a:r>
              <a:rPr lang="en-IN" sz="2900" dirty="0">
                <a:latin typeface="Times New Roman" panose="02020603050405020304" pitchFamily="18" charset="0"/>
                <a:cs typeface="Times New Roman" panose="02020603050405020304" pitchFamily="18" charset="0"/>
              </a:rPr>
              <a:t>UML Diagrams</a:t>
            </a:r>
          </a:p>
          <a:p>
            <a:pPr marL="0" indent="0">
              <a:buNone/>
            </a:pPr>
            <a:endParaRPr lang="en-IN" dirty="0"/>
          </a:p>
        </p:txBody>
      </p:sp>
      <p:sp>
        <p:nvSpPr>
          <p:cNvPr id="4" name="TextBox 3">
            <a:extLst>
              <a:ext uri="{FF2B5EF4-FFF2-40B4-BE49-F238E27FC236}">
                <a16:creationId xmlns:a16="http://schemas.microsoft.com/office/drawing/2014/main" id="{90ACE154-FEEA-2DBE-C0BC-A2C8DBB42E4F}"/>
              </a:ext>
            </a:extLst>
          </p:cNvPr>
          <p:cNvSpPr txBox="1"/>
          <p:nvPr/>
        </p:nvSpPr>
        <p:spPr>
          <a:xfrm>
            <a:off x="7727576" y="1156447"/>
            <a:ext cx="2994212" cy="28623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Sample Code</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Result</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Conclusion</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Future Scope</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References</a:t>
            </a:r>
          </a:p>
          <a:p>
            <a:pPr marL="285750" indent="-285750">
              <a:lnSpc>
                <a:spcPct val="150000"/>
              </a:lnSpc>
              <a:buFont typeface="Wingdings" panose="05000000000000000000" pitchFamily="2" charset="2"/>
              <a:buChar char="Ø"/>
            </a:pPr>
            <a:r>
              <a:rPr lang="en-IN" sz="1800" dirty="0" err="1">
                <a:latin typeface="Times New Roman" panose="02020603050405020304" pitchFamily="18" charset="0"/>
                <a:cs typeface="Times New Roman" panose="02020603050405020304" pitchFamily="18" charset="0"/>
              </a:rPr>
              <a:t>Github</a:t>
            </a:r>
            <a:r>
              <a:rPr lang="en-IN" sz="1800" dirty="0">
                <a:latin typeface="Times New Roman" panose="02020603050405020304" pitchFamily="18" charset="0"/>
                <a:cs typeface="Times New Roman" panose="02020603050405020304" pitchFamily="18" charset="0"/>
              </a:rPr>
              <a:t> Link</a:t>
            </a:r>
          </a:p>
          <a:p>
            <a:endParaRPr lang="en-IN" dirty="0"/>
          </a:p>
        </p:txBody>
      </p:sp>
    </p:spTree>
    <p:extLst>
      <p:ext uri="{BB962C8B-B14F-4D97-AF65-F5344CB8AC3E}">
        <p14:creationId xmlns:p14="http://schemas.microsoft.com/office/powerpoint/2010/main" val="1734245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8C10CC-ADDF-A49E-ACB1-732DD1ED902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5388" y="1201271"/>
            <a:ext cx="4733365" cy="4710579"/>
          </a:xfrm>
          <a:prstGeom prst="rect">
            <a:avLst/>
          </a:prstGeom>
          <a:noFill/>
          <a:ln>
            <a:noFill/>
          </a:ln>
        </p:spPr>
      </p:pic>
      <p:pic>
        <p:nvPicPr>
          <p:cNvPr id="7" name="Picture 6">
            <a:extLst>
              <a:ext uri="{FF2B5EF4-FFF2-40B4-BE49-F238E27FC236}">
                <a16:creationId xmlns:a16="http://schemas.microsoft.com/office/drawing/2014/main" id="{43841795-2464-3F9C-61E3-BB8DD254B0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4565" y="1201270"/>
            <a:ext cx="4670611" cy="4710579"/>
          </a:xfrm>
          <a:prstGeom prst="rect">
            <a:avLst/>
          </a:prstGeom>
          <a:noFill/>
          <a:ln>
            <a:noFill/>
          </a:ln>
        </p:spPr>
      </p:pic>
    </p:spTree>
    <p:extLst>
      <p:ext uri="{BB962C8B-B14F-4D97-AF65-F5344CB8AC3E}">
        <p14:creationId xmlns:p14="http://schemas.microsoft.com/office/powerpoint/2010/main" val="3939020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2801-7139-CD08-BAE3-E0C311C9F411}"/>
              </a:ext>
            </a:extLst>
          </p:cNvPr>
          <p:cNvSpPr>
            <a:spLocks noGrp="1"/>
          </p:cNvSpPr>
          <p:nvPr>
            <p:ph type="title"/>
          </p:nvPr>
        </p:nvSpPr>
        <p:spPr>
          <a:xfrm>
            <a:off x="1764735" y="519844"/>
            <a:ext cx="8911687"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CONCLUSION</a:t>
            </a:r>
            <a:endParaRPr lang="en-IN" sz="40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779A168-37D6-BD56-A74C-0DE27C937EB6}"/>
              </a:ext>
            </a:extLst>
          </p:cNvPr>
          <p:cNvSpPr>
            <a:spLocks noGrp="1" noChangeArrowheads="1"/>
          </p:cNvSpPr>
          <p:nvPr>
            <p:ph idx="1"/>
          </p:nvPr>
        </p:nvSpPr>
        <p:spPr bwMode="auto">
          <a:xfrm>
            <a:off x="1174377" y="1536174"/>
            <a:ext cx="1045275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Integrates advanced security mechanisms to address limitations of traditional voting methods.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Utilizes blockchain, biometric authentication, and encryption to prevent voter fraud, tampering, and result manipulation.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real-time vote counting and remote accessibility to enhance efficiency and voter participation.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the reliability, security, and transparency of the electoral process.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research and development can further improve adoption and ensure a seamless democratic voting experience. </a:t>
            </a:r>
          </a:p>
        </p:txBody>
      </p:sp>
    </p:spTree>
    <p:extLst>
      <p:ext uri="{BB962C8B-B14F-4D97-AF65-F5344CB8AC3E}">
        <p14:creationId xmlns:p14="http://schemas.microsoft.com/office/powerpoint/2010/main" val="261506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BF92-0039-D61C-4660-729C8DBF5CDD}"/>
              </a:ext>
            </a:extLst>
          </p:cNvPr>
          <p:cNvSpPr>
            <a:spLocks noGrp="1"/>
          </p:cNvSpPr>
          <p:nvPr>
            <p:ph type="title"/>
          </p:nvPr>
        </p:nvSpPr>
        <p:spPr>
          <a:xfrm>
            <a:off x="3982454" y="391028"/>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FUTURE SCOPE</a:t>
            </a:r>
            <a:endParaRPr lang="en-IN" sz="40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A18C8798-4ABE-7929-6D49-718B8A95BCBB}"/>
              </a:ext>
            </a:extLst>
          </p:cNvPr>
          <p:cNvSpPr>
            <a:spLocks noGrp="1" noChangeArrowheads="1"/>
          </p:cNvSpPr>
          <p:nvPr>
            <p:ph idx="1"/>
          </p:nvPr>
        </p:nvSpPr>
        <p:spPr bwMode="auto">
          <a:xfrm>
            <a:off x="1658471" y="1031473"/>
            <a:ext cx="9726705"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of blockchain, artificial intelligence, and homomorphic encryption to enhance security and prevent vote manipulation.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AI-driven fraud detection by identifying anomalies in voting patterns.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Biometric authentication methods like facial recognition and fingerprint scanning to strengthen voter verification.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accessibility for remote voters, including overseas citizens and individuals with disabilities, through mobile and cloud-based platforms.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Implementation of decentralized and verifiable audit mechanisms to enhance public trust in election outcomes.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refinement of security protocols and accessibility to establish electronic voting as the standard for democratic elections worldwide.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98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8732-8E42-DC74-FAA4-7E8268CA3DFB}"/>
              </a:ext>
            </a:extLst>
          </p:cNvPr>
          <p:cNvSpPr>
            <a:spLocks noGrp="1"/>
          </p:cNvSpPr>
          <p:nvPr>
            <p:ph type="title"/>
          </p:nvPr>
        </p:nvSpPr>
        <p:spPr>
          <a:xfrm>
            <a:off x="3883843" y="417922"/>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01816976-7F21-4F8C-448E-59F88A520999}"/>
              </a:ext>
            </a:extLst>
          </p:cNvPr>
          <p:cNvSpPr>
            <a:spLocks noGrp="1" noChangeArrowheads="1"/>
          </p:cNvSpPr>
          <p:nvPr>
            <p:ph idx="1"/>
          </p:nvPr>
        </p:nvSpPr>
        <p:spPr bwMode="auto">
          <a:xfrm>
            <a:off x="1694329" y="1439107"/>
            <a:ext cx="9426253" cy="5166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Font typeface="Wingdings" panose="05000000000000000000" pitchFamily="2" charset="2"/>
              <a:buChar char="Ø"/>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Rivest, R. L. (2001). Electronic voting.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Proceedings of Financial Cryptography</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Springer.</a:t>
            </a:r>
          </a:p>
          <a:p>
            <a:pPr lvl="0" algn="just">
              <a:lnSpc>
                <a:spcPct val="150000"/>
              </a:lnSpc>
              <a:spcAft>
                <a:spcPts val="800"/>
              </a:spcAft>
              <a:buFont typeface="Wingdings" panose="05000000000000000000" pitchFamily="2" charset="2"/>
              <a:buChar char="Ø"/>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Rubin, A. D. (2002). Security considerations for remote electronic voting.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Communications of the ACM, 45</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(12), 39-44.</a:t>
            </a:r>
          </a:p>
          <a:p>
            <a:pPr lvl="0" algn="just">
              <a:lnSpc>
                <a:spcPct val="150000"/>
              </a:lnSpc>
              <a:spcAft>
                <a:spcPts val="800"/>
              </a:spcAft>
              <a:buFont typeface="Wingdings" panose="05000000000000000000" pitchFamily="2" charset="2"/>
              <a:buChar char="Ø"/>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Kohno, T., Stubblefield, A., Rubin, A. D., &amp; Wallach, D. S. (2004). Analysis of an electronic voting system.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IEEE Symposium on Security and Privacy</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27-40.</a:t>
            </a:r>
          </a:p>
          <a:p>
            <a:pPr lvl="0" algn="just">
              <a:lnSpc>
                <a:spcPct val="150000"/>
              </a:lnSpc>
              <a:spcAft>
                <a:spcPts val="800"/>
              </a:spcAft>
              <a:buFont typeface="Wingdings" panose="05000000000000000000" pitchFamily="2" charset="2"/>
              <a:buChar char="Ø"/>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Volk, C., &amp;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Preneel</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B. (2019). Blockchain for electronic voting: A systematic literature review.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IEEE Transactions on Blockchain, 2</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(3), 324-336.</a:t>
            </a:r>
          </a:p>
          <a:p>
            <a:pPr lvl="0" algn="just">
              <a:lnSpc>
                <a:spcPct val="150000"/>
              </a:lnSpc>
              <a:spcAft>
                <a:spcPts val="800"/>
              </a:spcAft>
              <a:buFont typeface="Wingdings" panose="05000000000000000000" pitchFamily="2" charset="2"/>
              <a:buChar char="Ø"/>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U.S. Election Assistance Commission. (2021). Voluntary Voting System Guidelines (VVSG 2.0).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U.S. Election Assistance Commission Report</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19027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D37A-1E1F-005E-6E3B-49EBFFA38DFC}"/>
              </a:ext>
            </a:extLst>
          </p:cNvPr>
          <p:cNvSpPr>
            <a:spLocks noGrp="1"/>
          </p:cNvSpPr>
          <p:nvPr>
            <p:ph type="title"/>
          </p:nvPr>
        </p:nvSpPr>
        <p:spPr>
          <a:xfrm>
            <a:off x="3892807" y="668934"/>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GITHUB LINK</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6FCBAA-6400-3402-7B5D-62D2ACDA6E8A}"/>
              </a:ext>
            </a:extLst>
          </p:cNvPr>
          <p:cNvSpPr>
            <a:spLocks noGrp="1"/>
          </p:cNvSpPr>
          <p:nvPr>
            <p:ph idx="1"/>
          </p:nvPr>
        </p:nvSpPr>
        <p:spPr>
          <a:xfrm>
            <a:off x="2114082" y="3294529"/>
            <a:ext cx="8915400" cy="3777622"/>
          </a:xfrm>
        </p:spPr>
        <p:txBody>
          <a:bodyPr/>
          <a:lstStyle/>
          <a:p>
            <a:pPr marL="0" indent="0">
              <a:buNone/>
            </a:pPr>
            <a:r>
              <a:rPr lang="en-IN" dirty="0"/>
              <a:t>https://github.com/Sai-prasanna559/Two-Factor-Authentication-Voting-System</a:t>
            </a:r>
          </a:p>
        </p:txBody>
      </p:sp>
    </p:spTree>
    <p:extLst>
      <p:ext uri="{BB962C8B-B14F-4D97-AF65-F5344CB8AC3E}">
        <p14:creationId xmlns:p14="http://schemas.microsoft.com/office/powerpoint/2010/main" val="394496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7532-7D70-7DEA-726B-09AC5CF94024}"/>
              </a:ext>
            </a:extLst>
          </p:cNvPr>
          <p:cNvSpPr>
            <a:spLocks noGrp="1"/>
          </p:cNvSpPr>
          <p:nvPr>
            <p:ph type="title"/>
          </p:nvPr>
        </p:nvSpPr>
        <p:spPr>
          <a:xfrm>
            <a:off x="4078941" y="2886635"/>
            <a:ext cx="7407742" cy="2985247"/>
          </a:xfrm>
        </p:spPr>
        <p:txBody>
          <a:bodyPr>
            <a:normAutofit/>
          </a:bodyPr>
          <a:lstStyle/>
          <a:p>
            <a:r>
              <a:rPr lang="en-US" sz="6000" b="1" dirty="0">
                <a:latin typeface="Times New Roman" panose="02020603050405020304" pitchFamily="18" charset="0"/>
                <a:cs typeface="Times New Roman" panose="02020603050405020304" pitchFamily="18" charset="0"/>
              </a:rPr>
              <a:t>THANK YOU</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71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DA2E-7A33-ED9F-A0A1-2E48E54E2F17}"/>
              </a:ext>
            </a:extLst>
          </p:cNvPr>
          <p:cNvSpPr>
            <a:spLocks noGrp="1"/>
          </p:cNvSpPr>
          <p:nvPr>
            <p:ph type="title"/>
          </p:nvPr>
        </p:nvSpPr>
        <p:spPr>
          <a:xfrm>
            <a:off x="709472" y="379729"/>
            <a:ext cx="8911687" cy="1280890"/>
          </a:xfrm>
        </p:spPr>
        <p:txBody>
          <a:bodyPr>
            <a:normAutofit/>
          </a:bodyPr>
          <a:lstStyle/>
          <a:p>
            <a:pPr algn="ctr"/>
            <a:r>
              <a:rPr lang="en-US" sz="4000" dirty="0">
                <a:latin typeface="Algerian" panose="04020705040A02060702" pitchFamily="82" charset="0"/>
              </a:rPr>
              <a:t>                  </a:t>
            </a:r>
            <a:r>
              <a:rPr lang="en-US" sz="4000" b="1" dirty="0">
                <a:latin typeface="Times New Roman" panose="02020603050405020304" pitchFamily="18" charset="0"/>
                <a:cs typeface="Times New Roman" panose="02020603050405020304" pitchFamily="18" charset="0"/>
              </a:rPr>
              <a:t>ABSTRACT</a:t>
            </a:r>
            <a:endParaRPr lang="en-IN" sz="4000" b="1"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C5DE995D-81D4-61A0-949C-94C64F76B0B2}"/>
              </a:ext>
            </a:extLst>
          </p:cNvPr>
          <p:cNvSpPr>
            <a:spLocks noGrp="1" noChangeArrowheads="1"/>
          </p:cNvSpPr>
          <p:nvPr>
            <p:ph idx="1"/>
          </p:nvPr>
        </p:nvSpPr>
        <p:spPr bwMode="auto">
          <a:xfrm>
            <a:off x="1168893" y="1307259"/>
            <a:ext cx="10069368"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The system integrates multiple authentication factors, such as biometrics and smart cards, to prevent voter impersonation and unauthorized access.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Fingerprint biometrics and cryptographically secured smart cards ensure robust voter verification.</a:t>
            </a:r>
          </a:p>
          <a:p>
            <a:pPr marL="0" marR="0" lvl="0" indent="0" algn="just" defTabSz="914400" rtl="0" eaLnBrk="0" fontAlgn="base" latinLnBrk="0" hangingPunct="0">
              <a:lnSpc>
                <a:spcPct val="100000"/>
              </a:lnSpc>
              <a:spcBef>
                <a:spcPct val="0"/>
              </a:spcBef>
              <a:spcAft>
                <a:spcPct val="0"/>
              </a:spcAft>
              <a:buClrTx/>
              <a:buSzTx/>
              <a:buNone/>
              <a:tabLst/>
            </a:pPr>
            <a:endParaRPr lang="en-US" sz="20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The use of multi-factor authentication helps mitigate risks like vote-rigging, vote falsification, and unauthorized voting.</a:t>
            </a:r>
          </a:p>
          <a:p>
            <a:pPr marL="0" marR="0" lvl="0" indent="0" algn="just" defTabSz="914400" rtl="0" eaLnBrk="0" fontAlgn="base" latinLnBrk="0" hangingPunct="0">
              <a:lnSpc>
                <a:spcPct val="100000"/>
              </a:lnSpc>
              <a:spcBef>
                <a:spcPct val="0"/>
              </a:spcBef>
              <a:spcAft>
                <a:spcPct val="0"/>
              </a:spcAft>
              <a:buClrTx/>
              <a:buSzTx/>
              <a:buNone/>
              <a:tabLst/>
            </a:pPr>
            <a:endParaRPr lang="en-US" sz="20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The system ensures that the final vote count accurately represents the true will of the voters.</a:t>
            </a:r>
          </a:p>
          <a:p>
            <a:pPr marL="0" marR="0" lvl="0" indent="0" algn="just" defTabSz="914400" rtl="0" eaLnBrk="0" fontAlgn="base" latinLnBrk="0" hangingPunct="0">
              <a:lnSpc>
                <a:spcPct val="100000"/>
              </a:lnSpc>
              <a:spcBef>
                <a:spcPct val="0"/>
              </a:spcBef>
              <a:spcAft>
                <a:spcPct val="0"/>
              </a:spcAft>
              <a:buClrTx/>
              <a:buSzTx/>
              <a:buNone/>
              <a:tabLst/>
            </a:pPr>
            <a:endParaRPr lang="en-US" sz="20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By requiring multiple verification factors, such as something they know, have, or are, the system strengthens election security against cyber threats and unauthorized access.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7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E6DC-E712-D4E9-A4E8-F4C7F6793F2F}"/>
              </a:ext>
            </a:extLst>
          </p:cNvPr>
          <p:cNvSpPr>
            <a:spLocks noGrp="1"/>
          </p:cNvSpPr>
          <p:nvPr>
            <p:ph type="title"/>
          </p:nvPr>
        </p:nvSpPr>
        <p:spPr>
          <a:xfrm>
            <a:off x="2226825" y="624110"/>
            <a:ext cx="8911687" cy="1280890"/>
          </a:xfrm>
        </p:spPr>
        <p:txBody>
          <a:bodyPr>
            <a:normAutofit/>
          </a:bodyPr>
          <a:lstStyle/>
          <a:p>
            <a:pPr algn="ctr"/>
            <a:r>
              <a:rPr lang="en-IN" sz="4000" b="1" dirty="0">
                <a:latin typeface="Times New Roman" panose="02020603050405020304" pitchFamily="18" charset="0"/>
                <a:cs typeface="Times New Roman" panose="02020603050405020304" pitchFamily="18" charset="0"/>
              </a:rPr>
              <a:t>INTRODUCTION</a:t>
            </a:r>
          </a:p>
        </p:txBody>
      </p:sp>
      <p:sp>
        <p:nvSpPr>
          <p:cNvPr id="4" name="Rectangle 1">
            <a:extLst>
              <a:ext uri="{FF2B5EF4-FFF2-40B4-BE49-F238E27FC236}">
                <a16:creationId xmlns:a16="http://schemas.microsoft.com/office/drawing/2014/main" id="{D29987D9-EDD1-B713-2CFD-64C06D18A3E0}"/>
              </a:ext>
            </a:extLst>
          </p:cNvPr>
          <p:cNvSpPr>
            <a:spLocks noGrp="1" noChangeArrowheads="1"/>
          </p:cNvSpPr>
          <p:nvPr>
            <p:ph idx="1"/>
          </p:nvPr>
        </p:nvSpPr>
        <p:spPr bwMode="auto">
          <a:xfrm>
            <a:off x="1344706" y="1434885"/>
            <a:ext cx="9793806"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Electronic voting systems improve efficiency and accessibility but face security challenges like vote-rigging and voter impersonation.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Two-factor authentication (2FA) enhances security by requiring two verification factors, such as a PIN and biometric identifier.</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Blockchain-based mobile voting systems combined with 2FA ensure secure vote storage and voter authentication.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Real-world implementations, like Vero Voting, use 2FA through unique IDs, PINs, and mobile verification codes.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solidFill>
                  <a:schemeClr val="tx1"/>
                </a:solidFill>
                <a:latin typeface="Times New Roman" panose="02020603050405020304" pitchFamily="18" charset="0"/>
                <a:cs typeface="Times New Roman" panose="02020603050405020304" pitchFamily="18" charset="0"/>
              </a:rPr>
              <a:t>Guidelines like VVSG 2.0 advocate for multi-factor authentication to protect voting infrastructure and uphold electoral integrity.</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03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1EB6-DFC1-AB44-F385-A24E7EB5AF4F}"/>
              </a:ext>
            </a:extLst>
          </p:cNvPr>
          <p:cNvSpPr>
            <a:spLocks noGrp="1"/>
          </p:cNvSpPr>
          <p:nvPr>
            <p:ph type="title"/>
          </p:nvPr>
        </p:nvSpPr>
        <p:spPr>
          <a:xfrm>
            <a:off x="2413630" y="606180"/>
            <a:ext cx="8911687" cy="1280890"/>
          </a:xfrm>
        </p:spPr>
        <p:txBody>
          <a:bodyPr/>
          <a:lstStyle/>
          <a:p>
            <a:pPr algn="ctr"/>
            <a:r>
              <a:rPr lang="en-IN" sz="4000" b="1" dirty="0">
                <a:latin typeface="Times New Roman" panose="02020603050405020304" pitchFamily="18" charset="0"/>
                <a:cs typeface="Times New Roman" panose="02020603050405020304" pitchFamily="18" charset="0"/>
              </a:rPr>
              <a:t>EXISTING</a:t>
            </a:r>
            <a:r>
              <a:rPr lang="en-IN" dirty="0"/>
              <a:t> </a:t>
            </a:r>
            <a:r>
              <a:rPr lang="en-IN" sz="4000" b="1" dirty="0">
                <a:latin typeface="Times New Roman" panose="02020603050405020304" pitchFamily="18" charset="0"/>
                <a:cs typeface="Times New Roman" panose="02020603050405020304" pitchFamily="18" charset="0"/>
              </a:rPr>
              <a:t>SYSTEM</a:t>
            </a:r>
          </a:p>
        </p:txBody>
      </p:sp>
      <p:sp>
        <p:nvSpPr>
          <p:cNvPr id="9" name="Rectangle 6">
            <a:extLst>
              <a:ext uri="{FF2B5EF4-FFF2-40B4-BE49-F238E27FC236}">
                <a16:creationId xmlns:a16="http://schemas.microsoft.com/office/drawing/2014/main" id="{880EF7B6-A752-8C61-6244-5085C57BF70A}"/>
              </a:ext>
            </a:extLst>
          </p:cNvPr>
          <p:cNvSpPr>
            <a:spLocks noGrp="1" noChangeArrowheads="1"/>
          </p:cNvSpPr>
          <p:nvPr>
            <p:ph idx="1"/>
          </p:nvPr>
        </p:nvSpPr>
        <p:spPr bwMode="auto">
          <a:xfrm>
            <a:off x="1458819" y="1429467"/>
            <a:ext cx="9274362"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Traditional voting relies on paper ballots and manual vote counting, making the process time-consuming and error-prone.</a:t>
            </a:r>
          </a:p>
          <a:p>
            <a:pPr marL="0" marR="0" lvl="0" indent="0" algn="just" defTabSz="914400" rtl="0" eaLnBrk="0" fontAlgn="base" latinLnBrk="0" hangingPunct="0">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Logistical challenges, high costs, and risks of ballot tampering or misplacement affect the reliability of the system.</a:t>
            </a:r>
          </a:p>
          <a:p>
            <a:pPr marL="0" marR="0" lvl="0" indent="0" algn="just" defTabSz="914400" rtl="0" eaLnBrk="0" fontAlgn="base" latinLnBrk="0" hangingPunct="0">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vote counting is vulnerable to fraud, including multiple voting, miscounting, and manipulation by officials.</a:t>
            </a:r>
          </a:p>
          <a:p>
            <a:pPr marL="0" marR="0" lvl="0" indent="0" algn="just" defTabSz="914400" rtl="0" eaLnBrk="0" fontAlgn="base" latinLnBrk="0" hangingPunct="0">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Electronic voting machines (EVMs) offer automation but raise concerns over transparency and verifiability.</a:t>
            </a:r>
          </a:p>
          <a:p>
            <a:pPr marL="0" marR="0" lvl="0" indent="0" algn="just" defTabSz="914400" rtl="0" eaLnBrk="0" fontAlgn="base" latinLnBrk="0" hangingPunct="0">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Physical identity verification in traditional voting can be bypassed through impersonation or forged documents, highlighting the need for a more secure system. </a:t>
            </a:r>
          </a:p>
        </p:txBody>
      </p:sp>
    </p:spTree>
    <p:extLst>
      <p:ext uri="{BB962C8B-B14F-4D97-AF65-F5344CB8AC3E}">
        <p14:creationId xmlns:p14="http://schemas.microsoft.com/office/powerpoint/2010/main" val="1104042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FA56-AB8D-9BEF-54CB-338F12FB984C}"/>
              </a:ext>
            </a:extLst>
          </p:cNvPr>
          <p:cNvSpPr>
            <a:spLocks noGrp="1"/>
          </p:cNvSpPr>
          <p:nvPr>
            <p:ph type="title"/>
          </p:nvPr>
        </p:nvSpPr>
        <p:spPr>
          <a:xfrm>
            <a:off x="1810628" y="365184"/>
            <a:ext cx="10228972" cy="1320800"/>
          </a:xfrm>
        </p:spPr>
        <p:txBody>
          <a:bodyPr>
            <a:normAutofit/>
          </a:bodyPr>
          <a:lstStyle/>
          <a:p>
            <a:pPr algn="ctr"/>
            <a:r>
              <a:rPr lang="en-IN" sz="4000" b="1" dirty="0">
                <a:latin typeface="Times New Roman" panose="02020603050405020304" pitchFamily="18" charset="0"/>
                <a:cs typeface="Times New Roman" panose="02020603050405020304" pitchFamily="18" charset="0"/>
              </a:rPr>
              <a:t>DISADVANTAGES OF </a:t>
            </a:r>
            <a:r>
              <a:rPr lang="en-US" sz="4000" b="1" dirty="0">
                <a:latin typeface="Times New Roman" panose="02020603050405020304" pitchFamily="18" charset="0"/>
                <a:cs typeface="Times New Roman" panose="02020603050405020304" pitchFamily="18" charset="0"/>
              </a:rPr>
              <a:t>EXISTING SYSTEM</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4471CA-A938-3198-5C1D-A290B0C8E3D8}"/>
              </a:ext>
            </a:extLst>
          </p:cNvPr>
          <p:cNvSpPr>
            <a:spLocks noGrp="1"/>
          </p:cNvSpPr>
          <p:nvPr>
            <p:ph idx="1"/>
          </p:nvPr>
        </p:nvSpPr>
        <p:spPr>
          <a:xfrm>
            <a:off x="2398888" y="1463443"/>
            <a:ext cx="8132281" cy="5029373"/>
          </a:xfrm>
        </p:spPr>
        <p:txBody>
          <a:bodyPr>
            <a:noAutofit/>
          </a:bodyPr>
          <a:lstStyle/>
          <a:p>
            <a:pPr marR="179705" algn="just">
              <a:lnSpc>
                <a:spcPct val="150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Time-Consuming Process</a:t>
            </a:r>
            <a:endParaRPr lang="en-IN" sz="2000" kern="100" dirty="0">
              <a:solidFill>
                <a:schemeClr val="tx1"/>
              </a:solidFill>
              <a:effectLst/>
              <a:latin typeface="Times New Roman" panose="02020603050405020304" pitchFamily="18" charset="0"/>
              <a:cs typeface="Times New Roman" panose="02020603050405020304" pitchFamily="18" charset="0"/>
            </a:endParaRPr>
          </a:p>
          <a:p>
            <a:pPr marR="179705" algn="just">
              <a:lnSpc>
                <a:spcPct val="150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Security and Fraud Risks </a:t>
            </a:r>
          </a:p>
          <a:p>
            <a:pPr marR="179705" algn="just">
              <a:lnSpc>
                <a:spcPct val="150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High Operational Costs </a:t>
            </a:r>
          </a:p>
          <a:p>
            <a:pPr marR="179705" algn="just">
              <a:lnSpc>
                <a:spcPct val="150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Limited Accessibility</a:t>
            </a:r>
          </a:p>
          <a:p>
            <a:pPr marR="179705" algn="just">
              <a:lnSpc>
                <a:spcPct val="150000"/>
              </a:lnSpc>
              <a:buFont typeface="Wingdings" panose="05000000000000000000" pitchFamily="2" charset="2"/>
              <a:buChar char=""/>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Lack of Transparency</a:t>
            </a:r>
            <a:endParaRPr lang="en-IN"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336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7CE4-089D-1620-4350-028C127F208B}"/>
              </a:ext>
            </a:extLst>
          </p:cNvPr>
          <p:cNvSpPr>
            <a:spLocks noGrp="1"/>
          </p:cNvSpPr>
          <p:nvPr>
            <p:ph type="title"/>
          </p:nvPr>
        </p:nvSpPr>
        <p:spPr>
          <a:xfrm>
            <a:off x="354737" y="470223"/>
            <a:ext cx="10515600" cy="1325563"/>
          </a:xfrm>
        </p:spPr>
        <p:txBody>
          <a:bodyPr>
            <a:normAutofit/>
          </a:bodyPr>
          <a:lstStyle/>
          <a:p>
            <a:pPr algn="ctr"/>
            <a:r>
              <a:rPr lang="en-US" sz="4000" b="1" dirty="0">
                <a:latin typeface="Algerian" panose="04020705040A02060702" pitchFamily="82" charset="0"/>
              </a:rPr>
              <a:t>               </a:t>
            </a:r>
            <a:r>
              <a:rPr lang="en-US" sz="4000" b="1" dirty="0">
                <a:latin typeface="Times New Roman" panose="02020603050405020304" pitchFamily="18" charset="0"/>
                <a:cs typeface="Times New Roman" panose="02020603050405020304" pitchFamily="18" charset="0"/>
              </a:rPr>
              <a:t>PROPOSED SYSTEM</a:t>
            </a:r>
            <a:endParaRPr lang="en-IN" sz="40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560CB4E8-BAE3-5BE7-B066-3D585106F660}"/>
              </a:ext>
            </a:extLst>
          </p:cNvPr>
          <p:cNvSpPr>
            <a:spLocks noGrp="1" noChangeArrowheads="1"/>
          </p:cNvSpPr>
          <p:nvPr>
            <p:ph idx="1"/>
          </p:nvPr>
        </p:nvSpPr>
        <p:spPr bwMode="auto">
          <a:xfrm>
            <a:off x="1321664" y="1490931"/>
            <a:ext cx="1051559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Utilizes blockchain technology to ensure a decentralized, tamper-proof, and immutable voting record.</a:t>
            </a:r>
          </a:p>
          <a:p>
            <a:pPr marL="0" marR="0" lvl="0" indent="0" algn="just" defTabSz="914400" rtl="0" eaLnBrk="0" fontAlgn="base" latinLnBrk="0" hangingPunct="0">
              <a:lnSpc>
                <a:spcPct val="100000"/>
              </a:lnSpc>
              <a:spcBef>
                <a:spcPct val="0"/>
              </a:spcBef>
              <a:spcAft>
                <a:spcPct val="0"/>
              </a:spcAft>
              <a:buClrTx/>
              <a:buSzTx/>
              <a:buNone/>
              <a:tabLst/>
            </a:pPr>
            <a:endParaRPr lang="en-US" sz="2000" dirty="0">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Incorporates biometric authentication and multi-factor verification to prevent voter fraud and unauthorized access.</a:t>
            </a:r>
          </a:p>
          <a:p>
            <a:pPr marL="0" marR="0" lvl="0" indent="0" algn="just" defTabSz="914400" rtl="0" eaLnBrk="0" fontAlgn="base" latinLnBrk="0" hangingPunct="0">
              <a:lnSpc>
                <a:spcPct val="100000"/>
              </a:lnSpc>
              <a:spcBef>
                <a:spcPct val="0"/>
              </a:spcBef>
              <a:spcAft>
                <a:spcPct val="0"/>
              </a:spcAft>
              <a:buClrTx/>
              <a:buSzTx/>
              <a:buNone/>
              <a:tabLst/>
            </a:pPr>
            <a:endParaRPr lang="en-US" sz="20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Enables secure remote electronic voting via a web-based or mobile application, ensuring accessibility and data integrity.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Implements real-time vote tallying and verification to enhance accuracy and eliminate manual counting errors.</a:t>
            </a:r>
          </a:p>
          <a:p>
            <a:pPr marL="0" marR="0" lvl="0" indent="0" algn="just" defTabSz="914400" rtl="0" eaLnBrk="0" fontAlgn="base" latinLnBrk="0" hangingPunct="0">
              <a:lnSpc>
                <a:spcPct val="100000"/>
              </a:lnSpc>
              <a:spcBef>
                <a:spcPct val="0"/>
              </a:spcBef>
              <a:spcAft>
                <a:spcPct val="0"/>
              </a:spcAft>
              <a:buClrTx/>
              <a:buSzTx/>
              <a:buNone/>
              <a:tabLst/>
            </a:pPr>
            <a:endParaRPr lang="en-US" sz="2000" dirty="0">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Strengthens voter trust by addressing security risks, improving transparency, and providing a seamless election experience.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53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4F9A-A978-0082-5E79-259A39F3D838}"/>
              </a:ext>
            </a:extLst>
          </p:cNvPr>
          <p:cNvSpPr>
            <a:spLocks noGrp="1"/>
          </p:cNvSpPr>
          <p:nvPr>
            <p:ph type="title"/>
          </p:nvPr>
        </p:nvSpPr>
        <p:spPr>
          <a:xfrm>
            <a:off x="0" y="263371"/>
            <a:ext cx="11860305" cy="1320800"/>
          </a:xfrm>
        </p:spPr>
        <p:txBody>
          <a:bodyPr>
            <a:normAutofit/>
          </a:bodyPr>
          <a:lstStyle/>
          <a:p>
            <a:pPr algn="ctr"/>
            <a:r>
              <a:rPr lang="en-US" sz="4000" dirty="0">
                <a:latin typeface="Algerian" panose="04020705040A02060702" pitchFamily="82" charset="0"/>
              </a:rPr>
              <a:t>               </a:t>
            </a:r>
            <a:r>
              <a:rPr lang="en-US" sz="4000" b="1" dirty="0">
                <a:latin typeface="Times New Roman" panose="02020603050405020304" pitchFamily="18" charset="0"/>
                <a:cs typeface="Times New Roman" panose="02020603050405020304" pitchFamily="18" charset="0"/>
              </a:rPr>
              <a:t>ADVANTAGES OF PROPOSED SYSTEM</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CDDD51-DA9B-6A5A-F71A-039E3A0ABC1D}"/>
              </a:ext>
            </a:extLst>
          </p:cNvPr>
          <p:cNvSpPr>
            <a:spLocks noGrp="1"/>
          </p:cNvSpPr>
          <p:nvPr>
            <p:ph idx="1"/>
          </p:nvPr>
        </p:nvSpPr>
        <p:spPr>
          <a:xfrm>
            <a:off x="2403498" y="1253331"/>
            <a:ext cx="8738066" cy="4351338"/>
          </a:xfrm>
        </p:spPr>
        <p:txBody>
          <a:bodyPr>
            <a:noAutofit/>
          </a:bodyPr>
          <a:lstStyle/>
          <a:p>
            <a:pPr marR="179705" algn="just">
              <a:lnSpc>
                <a:spcPct val="15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Enhanced Security </a:t>
            </a:r>
          </a:p>
          <a:p>
            <a:pPr marR="179705" algn="just">
              <a:lnSpc>
                <a:spcPct val="15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Elimination of Voter Fraud</a:t>
            </a:r>
          </a:p>
          <a:p>
            <a:pPr marR="179705" algn="just">
              <a:lnSpc>
                <a:spcPct val="15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Improved Accessibility</a:t>
            </a:r>
          </a:p>
          <a:p>
            <a:pPr marR="179705" algn="just">
              <a:lnSpc>
                <a:spcPct val="15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Faster and Accurate Vote Counting</a:t>
            </a:r>
          </a:p>
          <a:p>
            <a:pPr marR="179705" algn="just">
              <a:lnSpc>
                <a:spcPct val="15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Tamper-Proof and Transparent Elections </a:t>
            </a:r>
            <a:endParaRPr lang="en-IN" sz="20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1242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2761</TotalTime>
  <Words>1276</Words>
  <Application>Microsoft Office PowerPoint</Application>
  <PresentationFormat>Widescreen</PresentationFormat>
  <Paragraphs>155</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Algerian</vt:lpstr>
      <vt:lpstr>Arial</vt:lpstr>
      <vt:lpstr>Bahnschrift SemiBold</vt:lpstr>
      <vt:lpstr>Calibri</vt:lpstr>
      <vt:lpstr>Calibri Light</vt:lpstr>
      <vt:lpstr>Century</vt:lpstr>
      <vt:lpstr>Century Gothic</vt:lpstr>
      <vt:lpstr>Times New Roman</vt:lpstr>
      <vt:lpstr>Wingdings</vt:lpstr>
      <vt:lpstr>Wingdings 3</vt:lpstr>
      <vt:lpstr>Wisp</vt:lpstr>
      <vt:lpstr>CMR TECHNICAL CAMPUS UGC(AUTONOMOUS) Kandlakoya, Medchal Road, Hyderabad-501401, Telangana Department of Computer Science and Engineering  Major Project On    TWO FACTOR AUTHENTICATION VOTING SYSTEM    BATCH NO : 05 </vt:lpstr>
      <vt:lpstr>PowerPoint Presentation</vt:lpstr>
      <vt:lpstr>CONTENTS</vt:lpstr>
      <vt:lpstr>                  ABSTRACT</vt:lpstr>
      <vt:lpstr>INTRODUCTION</vt:lpstr>
      <vt:lpstr>EXISTING SYSTEM</vt:lpstr>
      <vt:lpstr>DISADVANTAGES OF EXISTING SYSTEM</vt:lpstr>
      <vt:lpstr>               PROPOSED SYSTEM</vt:lpstr>
      <vt:lpstr>               ADVANTAGES OF PROPOSED SYSTEM</vt:lpstr>
      <vt:lpstr>                 REQUIREMENTS SPECIFICATION</vt:lpstr>
      <vt:lpstr>PowerPoint Presentation</vt:lpstr>
      <vt:lpstr>            NOVELTY</vt:lpstr>
      <vt:lpstr>ARCHITECTURE</vt:lpstr>
      <vt:lpstr>MODULES</vt:lpstr>
      <vt:lpstr>UML DIAGRAMS</vt:lpstr>
      <vt:lpstr>CLASS DIAGRAM</vt:lpstr>
      <vt:lpstr>SEQUENCE DIAGRAM</vt:lpstr>
      <vt:lpstr>ACTIVITY DIAGRAM</vt:lpstr>
      <vt:lpstr>SAMPLE CODE</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GITHUB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T .Sai Prasanna</cp:lastModifiedBy>
  <cp:revision>50</cp:revision>
  <dcterms:created xsi:type="dcterms:W3CDTF">2023-03-19T14:05:01Z</dcterms:created>
  <dcterms:modified xsi:type="dcterms:W3CDTF">2025-03-24T05:35:50Z</dcterms:modified>
</cp:coreProperties>
</file>